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6"/>
  </p:notesMasterIdLst>
  <p:handoutMasterIdLst>
    <p:handoutMasterId r:id="rId47"/>
  </p:handoutMasterIdLst>
  <p:sldIdLst>
    <p:sldId id="256" r:id="rId2"/>
    <p:sldId id="345" r:id="rId3"/>
    <p:sldId id="347" r:id="rId4"/>
    <p:sldId id="346" r:id="rId5"/>
    <p:sldId id="337" r:id="rId6"/>
    <p:sldId id="338" r:id="rId7"/>
    <p:sldId id="334" r:id="rId8"/>
    <p:sldId id="258" r:id="rId9"/>
    <p:sldId id="313" r:id="rId10"/>
    <p:sldId id="290" r:id="rId11"/>
    <p:sldId id="323" r:id="rId12"/>
    <p:sldId id="316" r:id="rId13"/>
    <p:sldId id="265" r:id="rId14"/>
    <p:sldId id="297" r:id="rId15"/>
    <p:sldId id="262" r:id="rId16"/>
    <p:sldId id="329" r:id="rId17"/>
    <p:sldId id="339" r:id="rId18"/>
    <p:sldId id="268" r:id="rId19"/>
    <p:sldId id="270" r:id="rId20"/>
    <p:sldId id="271" r:id="rId21"/>
    <p:sldId id="324" r:id="rId22"/>
    <p:sldId id="328" r:id="rId23"/>
    <p:sldId id="320" r:id="rId24"/>
    <p:sldId id="279" r:id="rId25"/>
    <p:sldId id="282" r:id="rId26"/>
    <p:sldId id="299" r:id="rId27"/>
    <p:sldId id="332" r:id="rId28"/>
    <p:sldId id="284" r:id="rId29"/>
    <p:sldId id="327" r:id="rId30"/>
    <p:sldId id="283" r:id="rId31"/>
    <p:sldId id="298" r:id="rId32"/>
    <p:sldId id="340" r:id="rId33"/>
    <p:sldId id="341" r:id="rId34"/>
    <p:sldId id="342" r:id="rId35"/>
    <p:sldId id="348" r:id="rId36"/>
    <p:sldId id="333" r:id="rId37"/>
    <p:sldId id="343" r:id="rId38"/>
    <p:sldId id="349" r:id="rId39"/>
    <p:sldId id="350" r:id="rId40"/>
    <p:sldId id="305" r:id="rId41"/>
    <p:sldId id="286" r:id="rId42"/>
    <p:sldId id="331" r:id="rId43"/>
    <p:sldId id="344" r:id="rId44"/>
    <p:sldId id="335" r:id="rId4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Ogo7KyHhS6hnO1rEH6Fvt1pCyEg=="/>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6666"/>
    <a:srgbClr val="000000"/>
    <a:srgbClr val="21F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8720" autoAdjust="0"/>
    <p:restoredTop sz="99046" autoAdjust="0"/>
  </p:normalViewPr>
  <p:slideViewPr>
    <p:cSldViewPr snapToGrid="0">
      <p:cViewPr>
        <p:scale>
          <a:sx n="100" d="100"/>
          <a:sy n="100" d="100"/>
        </p:scale>
        <p:origin x="-920" y="-168"/>
      </p:cViewPr>
      <p:guideLst>
        <p:guide orient="horz" pos="2160"/>
        <p:guide pos="2880"/>
      </p:guideLst>
    </p:cSldViewPr>
  </p:slideViewPr>
  <p:notesTextViewPr>
    <p:cViewPr>
      <p:scale>
        <a:sx n="100" d="100"/>
        <a:sy n="100" d="100"/>
      </p:scale>
      <p:origin x="0" y="0"/>
    </p:cViewPr>
  </p:notesTextViewPr>
  <p:notesViewPr>
    <p:cSldViewPr snapToGrid="0" snapToObjects="1">
      <p:cViewPr>
        <p:scale>
          <a:sx n="150" d="100"/>
          <a:sy n="150" d="100"/>
        </p:scale>
        <p:origin x="-1440" y="1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2" Type="http://customschemas.google.com/relationships/presentationmetadata" Target="metadata"/><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B1187E-0B3E-4643-AE08-2DFF4683715E}" type="datetimeFigureOut">
              <a:rPr lang="en-US" smtClean="0"/>
              <a:t>22-03-17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BA1728-495F-0D40-AA09-347EC2C0F091}" type="slidenum">
              <a:rPr lang="en-US" smtClean="0"/>
              <a:t>‹#›</a:t>
            </a:fld>
            <a:endParaRPr lang="en-US"/>
          </a:p>
        </p:txBody>
      </p:sp>
    </p:spTree>
    <p:extLst>
      <p:ext uri="{BB962C8B-B14F-4D97-AF65-F5344CB8AC3E}">
        <p14:creationId xmlns:p14="http://schemas.microsoft.com/office/powerpoint/2010/main" val="3270638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4055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CA" dirty="0"/>
              <a:t>These geese are another user of upland habitats </a:t>
            </a:r>
            <a:endParaRPr dirty="0"/>
          </a:p>
          <a:p>
            <a:pPr marL="171450" lvl="0" indent="-171450" algn="l" rtl="0">
              <a:spcBef>
                <a:spcPts val="0"/>
              </a:spcBef>
              <a:spcAft>
                <a:spcPts val="0"/>
              </a:spcAft>
              <a:buClr>
                <a:schemeClr val="dk1"/>
              </a:buClr>
              <a:buSzPts val="1200"/>
              <a:buFont typeface="Arial"/>
              <a:buChar char="•"/>
            </a:pPr>
            <a:r>
              <a:rPr lang="en-CA" dirty="0"/>
              <a:t>A significant proportion of the </a:t>
            </a:r>
            <a:r>
              <a:rPr lang="en-CA" dirty="0" err="1"/>
              <a:t>Wrangel</a:t>
            </a:r>
            <a:r>
              <a:rPr lang="en-CA" dirty="0"/>
              <a:t> Island Snow Goose population uses the banks</a:t>
            </a:r>
            <a:endParaRPr dirty="0"/>
          </a:p>
          <a:p>
            <a:pPr marL="171450" lvl="0" indent="-171450" algn="l" rtl="0">
              <a:spcBef>
                <a:spcPts val="0"/>
              </a:spcBef>
              <a:spcAft>
                <a:spcPts val="0"/>
              </a:spcAft>
              <a:buClr>
                <a:schemeClr val="dk1"/>
              </a:buClr>
              <a:buSzPts val="1200"/>
              <a:buFont typeface="Arial"/>
              <a:buChar char="•"/>
            </a:pPr>
            <a:r>
              <a:rPr lang="en-CA" dirty="0"/>
              <a:t>Up to 38,400 regularly winter here; high numbers also occur on passage in fall and spring. </a:t>
            </a:r>
            <a:endParaRPr dirty="0"/>
          </a:p>
          <a:p>
            <a:pPr marL="171450" lvl="0" indent="-171450" algn="l" rtl="0">
              <a:spcBef>
                <a:spcPts val="0"/>
              </a:spcBef>
              <a:spcAft>
                <a:spcPts val="0"/>
              </a:spcAft>
              <a:buClr>
                <a:schemeClr val="dk1"/>
              </a:buClr>
              <a:buSzPts val="1200"/>
              <a:buFont typeface="Arial"/>
              <a:buChar char="•"/>
            </a:pPr>
            <a:r>
              <a:rPr lang="en-CA" dirty="0"/>
              <a:t>Counts of 60,000 for the entire Fraser-</a:t>
            </a:r>
            <a:r>
              <a:rPr lang="en-CA" dirty="0" err="1"/>
              <a:t>Skagit</a:t>
            </a:r>
            <a:r>
              <a:rPr lang="en-CA" dirty="0"/>
              <a:t> Delta population are not uncommon between late October and March</a:t>
            </a:r>
            <a:endParaRPr dirty="0"/>
          </a:p>
          <a:p>
            <a:pPr marL="171450" lvl="0" indent="-171450" algn="l" rtl="0">
              <a:spcBef>
                <a:spcPts val="0"/>
              </a:spcBef>
              <a:spcAft>
                <a:spcPts val="0"/>
              </a:spcAft>
              <a:buClr>
                <a:schemeClr val="dk1"/>
              </a:buClr>
              <a:buSzPts val="1200"/>
              <a:buFont typeface="Arial"/>
              <a:buChar char="•"/>
            </a:pPr>
            <a:r>
              <a:rPr lang="en-CA" dirty="0"/>
              <a:t>About 100,000 birds were counted in 2007’</a:t>
            </a:r>
            <a:endParaRPr dirty="0"/>
          </a:p>
          <a:p>
            <a:pPr marL="171450" lvl="0" indent="-95250" algn="l" rtl="0">
              <a:spcBef>
                <a:spcPts val="0"/>
              </a:spcBef>
              <a:spcAft>
                <a:spcPts val="0"/>
              </a:spcAft>
              <a:buClr>
                <a:schemeClr val="dk1"/>
              </a:buClr>
              <a:buSzPts val="1200"/>
              <a:buFont typeface="Arial"/>
              <a:buNone/>
            </a:pPr>
            <a:endParaRPr dirty="0"/>
          </a:p>
        </p:txBody>
      </p:sp>
      <p:sp>
        <p:nvSpPr>
          <p:cNvPr id="176" name="Google Shape;17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148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401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699"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701"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en-CA" noProof="0" smtClean="0"/>
              <a:t>Click to edit Master title style</a:t>
            </a:r>
            <a:endParaRPr lang="en-US" noProof="0"/>
          </a:p>
        </p:txBody>
      </p:sp>
      <p:sp>
        <p:nvSpPr>
          <p:cNvPr id="29702" name="Rectangle 6"/>
          <p:cNvSpPr>
            <a:spLocks noGrp="1" noChangeArrowheads="1"/>
          </p:cNvSpPr>
          <p:nvPr>
            <p:ph type="subTitle" idx="1"/>
          </p:nvPr>
        </p:nvSpPr>
        <p:spPr>
          <a:xfrm>
            <a:off x="1752600" y="3567113"/>
            <a:ext cx="5410200" cy="1905000"/>
          </a:xfrm>
        </p:spPr>
        <p:txBody>
          <a:bodyPr anchor="ctr"/>
          <a:lstStyle>
            <a:lvl1pPr marL="0" indent="0" algn="ctr">
              <a:buFont typeface="Wingdings" charset="0"/>
              <a:buNone/>
              <a:defRPr sz="3300"/>
            </a:lvl1pPr>
          </a:lstStyle>
          <a:p>
            <a:pPr lvl="0"/>
            <a:r>
              <a:rPr lang="en-CA" noProof="0" smtClean="0"/>
              <a:t>Click to edit Master subtitle style</a:t>
            </a:r>
            <a:endParaRPr lang="en-US" noProof="0"/>
          </a:p>
        </p:txBody>
      </p:sp>
      <p:sp>
        <p:nvSpPr>
          <p:cNvPr id="29703" name="Rectangle 7"/>
          <p:cNvSpPr>
            <a:spLocks noGrp="1" noChangeArrowheads="1"/>
          </p:cNvSpPr>
          <p:nvPr>
            <p:ph type="dt" sz="half" idx="2"/>
          </p:nvPr>
        </p:nvSpPr>
        <p:spPr>
          <a:xfrm>
            <a:off x="762000" y="6391275"/>
            <a:ext cx="2057400" cy="457200"/>
          </a:xfrm>
          <a:prstGeom prst="rect">
            <a:avLst/>
          </a:prstGeom>
        </p:spPr>
        <p:txBody>
          <a:bodyPr/>
          <a:lstStyle>
            <a:lvl1pPr>
              <a:defRPr/>
            </a:lvl1pPr>
          </a:lstStyle>
          <a:p>
            <a:endParaRPr lang="en-US"/>
          </a:p>
        </p:txBody>
      </p:sp>
      <p:sp>
        <p:nvSpPr>
          <p:cNvPr id="29704" name="Rectangle 8"/>
          <p:cNvSpPr>
            <a:spLocks noGrp="1" noChangeArrowheads="1"/>
          </p:cNvSpPr>
          <p:nvPr>
            <p:ph type="ftr" sz="quarter" idx="3"/>
          </p:nvPr>
        </p:nvSpPr>
        <p:spPr>
          <a:xfrm>
            <a:off x="3352800" y="6391275"/>
            <a:ext cx="2895600" cy="457200"/>
          </a:xfrm>
          <a:prstGeom prst="rect">
            <a:avLst/>
          </a:prstGeom>
        </p:spPr>
        <p:txBody>
          <a:bodyPr/>
          <a:lstStyle>
            <a:lvl1pPr>
              <a:defRPr/>
            </a:lvl1pPr>
          </a:lstStyle>
          <a:p>
            <a:endParaRPr lang="en-US"/>
          </a:p>
        </p:txBody>
      </p:sp>
      <p:sp>
        <p:nvSpPr>
          <p:cNvPr id="29705" name="Rectangle 9"/>
          <p:cNvSpPr>
            <a:spLocks noGrp="1" noChangeArrowheads="1"/>
          </p:cNvSpPr>
          <p:nvPr>
            <p:ph type="sldNum" sz="quarter" idx="4"/>
          </p:nvPr>
        </p:nvSpPr>
        <p:spPr>
          <a:xfrm>
            <a:off x="6858000" y="6391275"/>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22120617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16948252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1588716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Date Placeholder 3"/>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114741106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4583857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228812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5615044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35765239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39724410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762000" y="6391275"/>
            <a:ext cx="20574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352800" y="6403975"/>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858000" y="6400800"/>
            <a:ext cx="1600200" cy="457200"/>
          </a:xfrm>
          <a:prstGeom prst="rect">
            <a:avLst/>
          </a:prstGeom>
        </p:spPr>
        <p:txBody>
          <a:bodyPr/>
          <a:lstStyle>
            <a:lvl1pPr>
              <a:defRPr/>
            </a:lvl1pPr>
          </a:lstStyle>
          <a:p>
            <a:pPr marL="0" lvl="0" indent="0" algn="r" rtl="0">
              <a:spcBef>
                <a:spcPts val="0"/>
              </a:spcBef>
              <a:spcAft>
                <a:spcPts val="0"/>
              </a:spcAft>
              <a:buNone/>
            </a:pPr>
            <a:fld id="{00000000-1234-1234-1234-123412341234}" type="slidenum">
              <a:rPr lang="uk-UA" smtClean="0"/>
              <a:t>‹#›</a:t>
            </a:fld>
            <a:endParaRPr lang="uk-UA"/>
          </a:p>
        </p:txBody>
      </p:sp>
    </p:spTree>
    <p:extLst>
      <p:ext uri="{BB962C8B-B14F-4D97-AF65-F5344CB8AC3E}">
        <p14:creationId xmlns:p14="http://schemas.microsoft.com/office/powerpoint/2010/main" val="18103209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bwMode="auto">
          <a:xfrm>
            <a:off x="749456" y="244188"/>
            <a:ext cx="7696200" cy="73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smtClean="0"/>
              <a:t>Click to edit Master title style</a:t>
            </a:r>
            <a:endParaRPr lang="en-US" dirty="0"/>
          </a:p>
        </p:txBody>
      </p:sp>
      <p:sp>
        <p:nvSpPr>
          <p:cNvPr id="28676" name="Rectangle 4"/>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grpSp>
        <p:nvGrpSpPr>
          <p:cNvPr id="28687" name="Group 15"/>
          <p:cNvGrpSpPr>
            <a:grpSpLocks/>
          </p:cNvGrpSpPr>
          <p:nvPr/>
        </p:nvGrpSpPr>
        <p:grpSpPr bwMode="auto">
          <a:xfrm>
            <a:off x="100624" y="138368"/>
            <a:ext cx="8952224" cy="6576602"/>
            <a:chOff x="106" y="144"/>
            <a:chExt cx="5558" cy="3840"/>
          </a:xfrm>
        </p:grpSpPr>
        <p:sp>
          <p:nvSpPr>
            <p:cNvPr id="28674" name="AutoShape 2"/>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8680" name="Line 8"/>
            <p:cNvSpPr>
              <a:spLocks noChangeShapeType="1"/>
            </p:cNvSpPr>
            <p:nvPr/>
          </p:nvSpPr>
          <p:spPr bwMode="auto">
            <a:xfrm>
              <a:off x="512" y="681"/>
              <a:ext cx="4848"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push dir="u"/>
  </p:transition>
  <p:timing>
    <p:tnLst>
      <p:par>
        <p:cTn xmlns:p14="http://schemas.microsoft.com/office/powerpoint/2010/main" id="1" dur="indefinite" restart="never" nodeType="tmRoot"/>
      </p:par>
    </p:tnLst>
  </p:timing>
  <p:hf sldNum="0"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Arial Black" charset="0"/>
          <a:ea typeface="ＭＳ Ｐゴシック" charset="0"/>
        </a:defRPr>
      </a:lvl2pPr>
      <a:lvl3pPr algn="l" rtl="0" eaLnBrk="1" fontAlgn="base" hangingPunct="1">
        <a:spcBef>
          <a:spcPct val="0"/>
        </a:spcBef>
        <a:spcAft>
          <a:spcPct val="0"/>
        </a:spcAft>
        <a:defRPr sz="3300">
          <a:solidFill>
            <a:schemeClr val="tx2"/>
          </a:solidFill>
          <a:latin typeface="Arial Black" charset="0"/>
          <a:ea typeface="ＭＳ Ｐゴシック" charset="0"/>
        </a:defRPr>
      </a:lvl3pPr>
      <a:lvl4pPr algn="l" rtl="0" eaLnBrk="1" fontAlgn="base" hangingPunct="1">
        <a:spcBef>
          <a:spcPct val="0"/>
        </a:spcBef>
        <a:spcAft>
          <a:spcPct val="0"/>
        </a:spcAft>
        <a:defRPr sz="3300">
          <a:solidFill>
            <a:schemeClr val="tx2"/>
          </a:solidFill>
          <a:latin typeface="Arial Black" charset="0"/>
          <a:ea typeface="ＭＳ Ｐゴシック" charset="0"/>
        </a:defRPr>
      </a:lvl4pPr>
      <a:lvl5pPr algn="l" rtl="0" eaLnBrk="1" fontAlgn="base" hangingPunct="1">
        <a:spcBef>
          <a:spcPct val="0"/>
        </a:spcBef>
        <a:spcAft>
          <a:spcPct val="0"/>
        </a:spcAft>
        <a:defRPr sz="3300">
          <a:solidFill>
            <a:schemeClr val="tx2"/>
          </a:solidFill>
          <a:latin typeface="Arial Black" charset="0"/>
          <a:ea typeface="ＭＳ Ｐゴシック" charset="0"/>
        </a:defRPr>
      </a:lvl5pPr>
      <a:lvl6pPr marL="457200" algn="l" rtl="0" eaLnBrk="1" fontAlgn="base" hangingPunct="1">
        <a:spcBef>
          <a:spcPct val="0"/>
        </a:spcBef>
        <a:spcAft>
          <a:spcPct val="0"/>
        </a:spcAft>
        <a:defRPr sz="3300">
          <a:solidFill>
            <a:schemeClr val="tx2"/>
          </a:solidFill>
          <a:latin typeface="Arial Black" charset="0"/>
          <a:ea typeface="ＭＳ Ｐゴシック" charset="0"/>
        </a:defRPr>
      </a:lvl6pPr>
      <a:lvl7pPr marL="914400" algn="l" rtl="0" eaLnBrk="1" fontAlgn="base" hangingPunct="1">
        <a:spcBef>
          <a:spcPct val="0"/>
        </a:spcBef>
        <a:spcAft>
          <a:spcPct val="0"/>
        </a:spcAft>
        <a:defRPr sz="3300">
          <a:solidFill>
            <a:schemeClr val="tx2"/>
          </a:solidFill>
          <a:latin typeface="Arial Black" charset="0"/>
          <a:ea typeface="ＭＳ Ｐゴシック" charset="0"/>
        </a:defRPr>
      </a:lvl7pPr>
      <a:lvl8pPr marL="1371600" algn="l" rtl="0" eaLnBrk="1" fontAlgn="base" hangingPunct="1">
        <a:spcBef>
          <a:spcPct val="0"/>
        </a:spcBef>
        <a:spcAft>
          <a:spcPct val="0"/>
        </a:spcAft>
        <a:defRPr sz="3300">
          <a:solidFill>
            <a:schemeClr val="tx2"/>
          </a:solidFill>
          <a:latin typeface="Arial Black" charset="0"/>
          <a:ea typeface="ＭＳ Ｐゴシック" charset="0"/>
        </a:defRPr>
      </a:lvl8pPr>
      <a:lvl9pPr marL="1828800" algn="l" rtl="0" eaLnBrk="1" fontAlgn="base" hangingPunct="1">
        <a:spcBef>
          <a:spcPct val="0"/>
        </a:spcBef>
        <a:spcAft>
          <a:spcPct val="0"/>
        </a:spcAft>
        <a:defRPr sz="3300">
          <a:solidFill>
            <a:schemeClr val="tx2"/>
          </a:solidFill>
          <a:latin typeface="Arial Black" charset="0"/>
          <a:ea typeface="ＭＳ Ｐゴシック" charset="0"/>
        </a:defRPr>
      </a:lvl9pPr>
    </p:titleStyle>
    <p:bodyStyle>
      <a:lvl1pPr marL="342900" indent="-342900" algn="l" rtl="0" eaLnBrk="1" fontAlgn="base" hangingPunct="1">
        <a:spcBef>
          <a:spcPct val="20000"/>
        </a:spcBef>
        <a:spcAft>
          <a:spcPct val="0"/>
        </a:spcAft>
        <a:buClr>
          <a:schemeClr val="bg2"/>
        </a:buClr>
        <a:buSzPct val="70000"/>
        <a:buFont typeface="Wingdings" charset="0"/>
        <a:buChar char="l"/>
        <a:defRPr sz="31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150000"/>
        <a:buChar char="•"/>
        <a:defRPr sz="2600">
          <a:solidFill>
            <a:schemeClr val="tx1"/>
          </a:solidFill>
          <a:latin typeface="+mn-lt"/>
          <a:ea typeface="+mn-ea"/>
        </a:defRPr>
      </a:lvl2pPr>
      <a:lvl3pPr marL="1143000" indent="-228600" algn="l" rtl="0" eaLnBrk="1" fontAlgn="base" hangingPunct="1">
        <a:spcBef>
          <a:spcPct val="20000"/>
        </a:spcBef>
        <a:spcAft>
          <a:spcPct val="0"/>
        </a:spcAft>
        <a:buClr>
          <a:schemeClr val="tx1"/>
        </a:buClr>
        <a:buSzPct val="150000"/>
        <a:buChar char="•"/>
        <a:defRPr sz="2200">
          <a:solidFill>
            <a:schemeClr val="tx1"/>
          </a:solidFill>
          <a:latin typeface="+mn-lt"/>
          <a:ea typeface="+mn-ea"/>
        </a:defRPr>
      </a:lvl3pPr>
      <a:lvl4pPr marL="1600200" indent="-228600" algn="l" rtl="0" eaLnBrk="1" fontAlgn="base" hangingPunct="1">
        <a:spcBef>
          <a:spcPct val="20000"/>
        </a:spcBef>
        <a:spcAft>
          <a:spcPct val="0"/>
        </a:spcAft>
        <a:buClr>
          <a:schemeClr val="tx2"/>
        </a:buClr>
        <a:buSzPct val="150000"/>
        <a:buChar char="•"/>
        <a:defRPr sz="2000">
          <a:solidFill>
            <a:schemeClr val="tx1"/>
          </a:solidFill>
          <a:latin typeface="+mn-lt"/>
          <a:ea typeface="+mn-ea"/>
        </a:defRPr>
      </a:lvl4pPr>
      <a:lvl5pPr marL="20574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5pPr>
      <a:lvl6pPr marL="25146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6pPr>
      <a:lvl7pPr marL="29718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7pPr>
      <a:lvl8pPr marL="34290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8pPr>
      <a:lvl9pPr marL="3886200" indent="-228600" algn="l" rtl="0" eaLnBrk="1" fontAlgn="base" hangingPunct="1">
        <a:spcBef>
          <a:spcPct val="20000"/>
        </a:spcBef>
        <a:spcAft>
          <a:spcPct val="0"/>
        </a:spcAft>
        <a:buClr>
          <a:schemeClr val="folHlink"/>
        </a:buClr>
        <a:buSzPct val="15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14500" y="1879600"/>
            <a:ext cx="5943600" cy="3302000"/>
          </a:xfrm>
          <a:prstGeom prst="rect">
            <a:avLst/>
          </a:prstGeom>
          <a:noFill/>
          <a:ln>
            <a:noFill/>
          </a:ln>
        </p:spPr>
      </p:pic>
      <p:sp>
        <p:nvSpPr>
          <p:cNvPr id="89" name="Google Shape;89;p1"/>
          <p:cNvSpPr txBox="1">
            <a:spLocks noGrp="1"/>
          </p:cNvSpPr>
          <p:nvPr>
            <p:ph type="ctrTitle"/>
          </p:nvPr>
        </p:nvSpPr>
        <p:spPr>
          <a:xfrm>
            <a:off x="406400" y="482600"/>
            <a:ext cx="8420100" cy="13589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400"/>
              <a:buFont typeface="Calibri"/>
              <a:buNone/>
            </a:pPr>
            <a:r>
              <a:rPr lang="en-CA" sz="2400" b="1" dirty="0">
                <a:latin typeface="Bookman Old Style"/>
                <a:cs typeface="Bookman Old Style"/>
              </a:rPr>
              <a:t>Fraser </a:t>
            </a:r>
            <a:r>
              <a:rPr lang="en-CA" sz="2400" b="1" dirty="0" smtClean="0">
                <a:latin typeface="Bookman Old Style"/>
                <a:cs typeface="Bookman Old Style"/>
              </a:rPr>
              <a:t>Estuary:</a:t>
            </a:r>
            <a:r>
              <a:rPr lang="en-CA" sz="2400" b="1" dirty="0">
                <a:latin typeface="Bookman Old Style"/>
                <a:cs typeface="Bookman Old Style"/>
              </a:rPr>
              <a:t/>
            </a:r>
            <a:br>
              <a:rPr lang="en-CA" sz="2400" b="1" dirty="0">
                <a:latin typeface="Bookman Old Style"/>
                <a:cs typeface="Bookman Old Style"/>
              </a:rPr>
            </a:br>
            <a:r>
              <a:rPr lang="en-CA" sz="2400" b="1" dirty="0" smtClean="0">
                <a:latin typeface="Bookman Old Style"/>
                <a:cs typeface="Bookman Old Style"/>
              </a:rPr>
              <a:t>On the Brink of Collapse</a:t>
            </a:r>
            <a:r>
              <a:rPr lang="en-CA" sz="2400" b="1" dirty="0">
                <a:latin typeface="Bookman Old Style"/>
                <a:cs typeface="Bookman Old Style"/>
              </a:rPr>
              <a:t> </a:t>
            </a:r>
            <a:r>
              <a:rPr lang="en-CA" sz="2400" b="1" dirty="0" smtClean="0">
                <a:latin typeface="Bookman Old Style"/>
                <a:cs typeface="Bookman Old Style"/>
              </a:rPr>
              <a:t>- Roberts Bank Terminal 2 may be the Tipping Point </a:t>
            </a:r>
            <a:br>
              <a:rPr lang="en-CA" sz="2400" b="1" dirty="0" smtClean="0">
                <a:latin typeface="Bookman Old Style"/>
                <a:cs typeface="Bookman Old Style"/>
              </a:rPr>
            </a:br>
            <a:r>
              <a:rPr lang="en-CA" sz="2400" b="1" dirty="0" smtClean="0">
                <a:latin typeface="Bookman Old Style"/>
                <a:cs typeface="Bookman Old Style"/>
              </a:rPr>
              <a:t>By Roger Emsley</a:t>
            </a:r>
            <a:endParaRPr sz="2400" b="1" dirty="0">
              <a:latin typeface="Bookman Old Style"/>
              <a:cs typeface="Bookman Old Style"/>
            </a:endParaRPr>
          </a:p>
        </p:txBody>
      </p:sp>
      <p:sp>
        <p:nvSpPr>
          <p:cNvPr id="90" name="Google Shape;90;p1"/>
          <p:cNvSpPr txBox="1">
            <a:spLocks noGrp="1"/>
          </p:cNvSpPr>
          <p:nvPr>
            <p:ph type="subTitle" idx="1"/>
          </p:nvPr>
        </p:nvSpPr>
        <p:spPr>
          <a:xfrm>
            <a:off x="1765300" y="2011680"/>
            <a:ext cx="5892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CA" sz="2200" b="1" i="1" dirty="0">
                <a:latin typeface="Bookman Old Style"/>
                <a:cs typeface="Bookman Old Style"/>
              </a:rPr>
              <a:t>The  </a:t>
            </a:r>
            <a:r>
              <a:rPr lang="en-CA" sz="2200" b="1" i="1" dirty="0" smtClean="0">
                <a:latin typeface="Bookman Old Style"/>
                <a:cs typeface="Bookman Old Style"/>
              </a:rPr>
              <a:t>Habitat, Ecology, </a:t>
            </a:r>
            <a:r>
              <a:rPr lang="en-CA" sz="2200" b="1" i="1" dirty="0">
                <a:latin typeface="Bookman Old Style"/>
                <a:cs typeface="Bookman Old Style"/>
              </a:rPr>
              <a:t>E</a:t>
            </a:r>
            <a:r>
              <a:rPr lang="en-CA" sz="2200" b="1" i="1" dirty="0" smtClean="0">
                <a:latin typeface="Bookman Old Style"/>
                <a:cs typeface="Bookman Old Style"/>
              </a:rPr>
              <a:t>nvironment and Threats</a:t>
            </a:r>
            <a:endParaRPr sz="2200" b="1" i="1" dirty="0">
              <a:latin typeface="Bookman Old Style"/>
              <a:cs typeface="Bookman Old Style"/>
            </a:endParaRPr>
          </a:p>
        </p:txBody>
      </p:sp>
      <p:sp>
        <p:nvSpPr>
          <p:cNvPr id="2" name="TextBox 1"/>
          <p:cNvSpPr txBox="1"/>
          <p:nvPr/>
        </p:nvSpPr>
        <p:spPr>
          <a:xfrm>
            <a:off x="6629400" y="6278881"/>
            <a:ext cx="2222500" cy="523220"/>
          </a:xfrm>
          <a:prstGeom prst="rect">
            <a:avLst/>
          </a:prstGeom>
          <a:noFill/>
        </p:spPr>
        <p:txBody>
          <a:bodyPr wrap="square" rtlCol="0">
            <a:spAutoFit/>
          </a:bodyPr>
          <a:lstStyle/>
          <a:p>
            <a:r>
              <a:rPr lang="en-CA" dirty="0">
                <a:solidFill>
                  <a:schemeClr val="bg1"/>
                </a:solidFill>
                <a:latin typeface="Calibri"/>
                <a:ea typeface="Calibri"/>
                <a:cs typeface="Calibri"/>
                <a:sym typeface="Calibri"/>
              </a:rPr>
              <a:t>© </a:t>
            </a:r>
            <a:r>
              <a:rPr lang="en-CA" dirty="0">
                <a:solidFill>
                  <a:schemeClr val="bg1"/>
                </a:solidFill>
              </a:rPr>
              <a:t>Jason </a:t>
            </a:r>
            <a:r>
              <a:rPr lang="en-CA" dirty="0" err="1">
                <a:solidFill>
                  <a:schemeClr val="bg1"/>
                </a:solidFill>
              </a:rPr>
              <a:t>Puddifoot</a:t>
            </a:r>
            <a:endParaRPr lang="en-CA" dirty="0">
              <a:solidFill>
                <a:schemeClr val="bg1"/>
              </a:solidFill>
            </a:endParaRPr>
          </a:p>
          <a:p>
            <a:endParaRPr lang="en-US" dirty="0"/>
          </a:p>
        </p:txBody>
      </p:sp>
      <p:sp>
        <p:nvSpPr>
          <p:cNvPr id="3" name="TextBox 2"/>
          <p:cNvSpPr txBox="1"/>
          <p:nvPr/>
        </p:nvSpPr>
        <p:spPr>
          <a:xfrm>
            <a:off x="2171700" y="4864100"/>
            <a:ext cx="5715000" cy="338554"/>
          </a:xfrm>
          <a:prstGeom prst="rect">
            <a:avLst/>
          </a:prstGeom>
          <a:noFill/>
        </p:spPr>
        <p:txBody>
          <a:bodyPr wrap="square" rtlCol="0">
            <a:spAutoFit/>
          </a:bodyPr>
          <a:lstStyle/>
          <a:p>
            <a:r>
              <a:rPr lang="en-US" sz="1600" b="1" i="1" dirty="0" smtClean="0">
                <a:solidFill>
                  <a:schemeClr val="bg1"/>
                </a:solidFill>
              </a:rPr>
              <a:t>One of the most important ecosystems in Canada</a:t>
            </a:r>
            <a:endParaRPr lang="en-US" sz="1600" b="1" i="1" dirty="0">
              <a:solidFill>
                <a:schemeClr val="bg1"/>
              </a:solidFill>
            </a:endParaRPr>
          </a:p>
        </p:txBody>
      </p:sp>
      <p:sp>
        <p:nvSpPr>
          <p:cNvPr id="4" name="Rectangle 3"/>
          <p:cNvSpPr/>
          <p:nvPr/>
        </p:nvSpPr>
        <p:spPr>
          <a:xfrm>
            <a:off x="5861557" y="4303812"/>
            <a:ext cx="1662685" cy="307777"/>
          </a:xfrm>
          <a:prstGeom prst="rect">
            <a:avLst/>
          </a:prstGeom>
        </p:spPr>
        <p:txBody>
          <a:bodyPr wrap="none">
            <a:spAutoFit/>
          </a:bodyPr>
          <a:lstStyle/>
          <a:p>
            <a:r>
              <a:rPr lang="en-CA" dirty="0">
                <a:solidFill>
                  <a:schemeClr val="bg1"/>
                </a:solidFill>
                <a:latin typeface="Calibri"/>
                <a:ea typeface="Calibri"/>
                <a:cs typeface="Calibri"/>
                <a:sym typeface="Calibri"/>
              </a:rPr>
              <a:t>© </a:t>
            </a:r>
            <a:r>
              <a:rPr lang="en-CA" dirty="0">
                <a:solidFill>
                  <a:schemeClr val="bg1"/>
                </a:solidFill>
              </a:rPr>
              <a:t>Jason </a:t>
            </a:r>
            <a:r>
              <a:rPr lang="en-CA" dirty="0" err="1">
                <a:solidFill>
                  <a:schemeClr val="bg1"/>
                </a:solidFill>
              </a:rPr>
              <a:t>Puddifoot</a:t>
            </a:r>
            <a:endParaRPr lang="en-CA" dirty="0">
              <a:solidFill>
                <a:schemeClr val="bg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800" y="1092200"/>
            <a:ext cx="8563594" cy="5499100"/>
          </a:xfrm>
          <a:prstGeom prst="rect">
            <a:avLst/>
          </a:prstGeom>
          <a:noFill/>
          <a:ln>
            <a:noFill/>
          </a:ln>
        </p:spPr>
      </p:pic>
      <p:sp>
        <p:nvSpPr>
          <p:cNvPr id="2" name="TextBox 1"/>
          <p:cNvSpPr txBox="1"/>
          <p:nvPr/>
        </p:nvSpPr>
        <p:spPr>
          <a:xfrm>
            <a:off x="1016000" y="203200"/>
            <a:ext cx="6934200" cy="830997"/>
          </a:xfrm>
          <a:prstGeom prst="rect">
            <a:avLst/>
          </a:prstGeom>
          <a:noFill/>
        </p:spPr>
        <p:txBody>
          <a:bodyPr wrap="square" rtlCol="0">
            <a:spAutoFit/>
          </a:bodyPr>
          <a:lstStyle/>
          <a:p>
            <a:r>
              <a:rPr lang="en-US" sz="2400" dirty="0" smtClean="0">
                <a:solidFill>
                  <a:srgbClr val="336666"/>
                </a:solidFill>
                <a:latin typeface="+mj-lt"/>
              </a:rPr>
              <a:t>UN Wetland of International Importance (</a:t>
            </a:r>
            <a:r>
              <a:rPr lang="en-US" sz="2400" dirty="0" err="1" smtClean="0">
                <a:solidFill>
                  <a:srgbClr val="336666"/>
                </a:solidFill>
                <a:latin typeface="+mj-lt"/>
              </a:rPr>
              <a:t>Ramsar</a:t>
            </a:r>
            <a:r>
              <a:rPr lang="en-US" sz="2400" dirty="0" smtClean="0">
                <a:solidFill>
                  <a:srgbClr val="336666"/>
                </a:solidFill>
                <a:latin typeface="+mj-lt"/>
              </a:rPr>
              <a:t> Site) 2012</a:t>
            </a:r>
            <a:endParaRPr lang="en-US" sz="2400" dirty="0">
              <a:solidFill>
                <a:srgbClr val="336666"/>
              </a:solidFill>
              <a:latin typeface="+mj-lt"/>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400" dirty="0" smtClean="0"/>
              <a:t>The Ecology</a:t>
            </a:r>
            <a:endParaRPr lang="en-US" sz="4400" dirty="0"/>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1392" t="-2517" r="-1392" b="-2517"/>
          <a:stretch/>
        </p:blipFill>
        <p:spPr>
          <a:xfrm>
            <a:off x="1014068" y="1180336"/>
            <a:ext cx="7361933" cy="5550664"/>
          </a:xfrm>
          <a:prstGeom prst="rect">
            <a:avLst/>
          </a:prstGeom>
        </p:spPr>
      </p:pic>
    </p:spTree>
    <p:extLst>
      <p:ext uri="{BB962C8B-B14F-4D97-AF65-F5344CB8AC3E}">
        <p14:creationId xmlns:p14="http://schemas.microsoft.com/office/powerpoint/2010/main" val="9708160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7962900" cy="825500"/>
          </a:xfrm>
        </p:spPr>
        <p:txBody>
          <a:bodyPr>
            <a:normAutofit/>
          </a:bodyPr>
          <a:lstStyle/>
          <a:p>
            <a:r>
              <a:rPr lang="en-US" sz="4000" dirty="0" smtClean="0"/>
              <a:t>Wildlife</a:t>
            </a:r>
            <a:endParaRPr lang="en-US" sz="4000" dirty="0"/>
          </a:p>
        </p:txBody>
      </p:sp>
      <p:sp>
        <p:nvSpPr>
          <p:cNvPr id="4" name="Text Placeholder 3"/>
          <p:cNvSpPr>
            <a:spLocks noGrp="1"/>
          </p:cNvSpPr>
          <p:nvPr>
            <p:ph sz="half" idx="1"/>
          </p:nvPr>
        </p:nvSpPr>
        <p:spPr>
          <a:xfrm>
            <a:off x="571500" y="1117600"/>
            <a:ext cx="4051300" cy="6019800"/>
          </a:xfrm>
        </p:spPr>
        <p:txBody>
          <a:bodyPr>
            <a:noAutofit/>
          </a:bodyPr>
          <a:lstStyle/>
          <a:p>
            <a:pPr marL="50800" lvl="0" indent="0">
              <a:buNone/>
            </a:pPr>
            <a:r>
              <a:rPr lang="en-CA" sz="1800" b="1" u="sng" dirty="0" smtClean="0"/>
              <a:t>Birds</a:t>
            </a:r>
          </a:p>
          <a:p>
            <a:pPr lvl="0"/>
            <a:r>
              <a:rPr lang="en-CA" sz="1800" dirty="0" smtClean="0"/>
              <a:t>Shorebirds</a:t>
            </a:r>
            <a:r>
              <a:rPr lang="en-CA" sz="1800" dirty="0"/>
              <a:t>: Sandpipers, Dunlin, Yellow Legs, Cormorants</a:t>
            </a:r>
          </a:p>
          <a:p>
            <a:pPr lvl="0"/>
            <a:r>
              <a:rPr lang="en-CA" sz="1800" dirty="0"/>
              <a:t>Gulls</a:t>
            </a:r>
          </a:p>
          <a:p>
            <a:pPr lvl="0"/>
            <a:r>
              <a:rPr lang="en-CA" sz="1800" dirty="0"/>
              <a:t>Barn  </a:t>
            </a:r>
            <a:r>
              <a:rPr lang="en-CA" sz="1800" dirty="0" smtClean="0"/>
              <a:t>and Short Eared Owls</a:t>
            </a:r>
            <a:endParaRPr lang="en-CA" sz="1800" dirty="0"/>
          </a:p>
          <a:p>
            <a:pPr lvl="0"/>
            <a:r>
              <a:rPr lang="en-CA" sz="1800" dirty="0"/>
              <a:t>Canada Geese</a:t>
            </a:r>
          </a:p>
          <a:p>
            <a:pPr lvl="0"/>
            <a:r>
              <a:rPr lang="en-CA" sz="1800" dirty="0"/>
              <a:t>Snow Geese</a:t>
            </a:r>
          </a:p>
          <a:p>
            <a:pPr lvl="0"/>
            <a:r>
              <a:rPr lang="en-CA" sz="1800" dirty="0"/>
              <a:t>Trumpeter Swans</a:t>
            </a:r>
          </a:p>
          <a:p>
            <a:pPr lvl="0"/>
            <a:r>
              <a:rPr lang="en-CA" sz="1800" dirty="0"/>
              <a:t>American Pelican</a:t>
            </a:r>
          </a:p>
          <a:p>
            <a:pPr lvl="0"/>
            <a:r>
              <a:rPr lang="en-CA" sz="1800" dirty="0"/>
              <a:t>Ducks</a:t>
            </a:r>
          </a:p>
          <a:p>
            <a:pPr lvl="0"/>
            <a:r>
              <a:rPr lang="en-CA" sz="1800" dirty="0"/>
              <a:t>Peregrine Falcon</a:t>
            </a:r>
          </a:p>
          <a:p>
            <a:pPr lvl="0"/>
            <a:r>
              <a:rPr lang="en-CA" sz="1800" dirty="0"/>
              <a:t>Great Blue Heron</a:t>
            </a:r>
          </a:p>
          <a:p>
            <a:pPr lvl="0"/>
            <a:r>
              <a:rPr lang="en-CA" sz="1800" dirty="0"/>
              <a:t>Bald Eagle</a:t>
            </a:r>
          </a:p>
          <a:p>
            <a:pPr lvl="0"/>
            <a:r>
              <a:rPr lang="en-CA" sz="1800" dirty="0"/>
              <a:t>Red-tailed Hawk</a:t>
            </a:r>
          </a:p>
          <a:p>
            <a:pPr lvl="0"/>
            <a:r>
              <a:rPr lang="en-CA" sz="1800" dirty="0"/>
              <a:t>Northern </a:t>
            </a:r>
            <a:r>
              <a:rPr lang="en-CA" sz="1800" dirty="0" smtClean="0"/>
              <a:t>Harrier</a:t>
            </a:r>
          </a:p>
          <a:p>
            <a:pPr lvl="0"/>
            <a:r>
              <a:rPr lang="en-CA" sz="1800" dirty="0" smtClean="0"/>
              <a:t>Other Birds</a:t>
            </a:r>
            <a:endParaRPr lang="en-CA" sz="1800" dirty="0"/>
          </a:p>
        </p:txBody>
      </p:sp>
      <p:sp>
        <p:nvSpPr>
          <p:cNvPr id="5" name="Text Placeholder 4"/>
          <p:cNvSpPr>
            <a:spLocks noGrp="1"/>
          </p:cNvSpPr>
          <p:nvPr>
            <p:ph sz="half" idx="2"/>
          </p:nvPr>
        </p:nvSpPr>
        <p:spPr>
          <a:xfrm>
            <a:off x="4660900" y="1295400"/>
            <a:ext cx="4229100" cy="5473700"/>
          </a:xfrm>
        </p:spPr>
        <p:txBody>
          <a:bodyPr>
            <a:noAutofit/>
          </a:bodyPr>
          <a:lstStyle/>
          <a:p>
            <a:pPr marL="50800" lvl="0" indent="0">
              <a:buNone/>
            </a:pPr>
            <a:r>
              <a:rPr lang="en-CA" sz="1800" b="1" u="sng" dirty="0" smtClean="0"/>
              <a:t>Fishes</a:t>
            </a:r>
          </a:p>
          <a:p>
            <a:pPr lvl="0"/>
            <a:r>
              <a:rPr lang="en-CA" sz="1800" dirty="0" smtClean="0"/>
              <a:t>Salmon</a:t>
            </a:r>
            <a:r>
              <a:rPr lang="en-CA" sz="1800" dirty="0"/>
              <a:t>: </a:t>
            </a:r>
            <a:r>
              <a:rPr lang="en-CA" sz="1800" dirty="0" smtClean="0"/>
              <a:t>6 </a:t>
            </a:r>
            <a:r>
              <a:rPr lang="en-CA" sz="1800" dirty="0"/>
              <a:t>salmon </a:t>
            </a:r>
            <a:r>
              <a:rPr lang="en-CA" sz="1800" dirty="0" smtClean="0"/>
              <a:t>species</a:t>
            </a:r>
            <a:br>
              <a:rPr lang="en-CA" sz="1800" dirty="0" smtClean="0"/>
            </a:br>
            <a:r>
              <a:rPr lang="en-CA" sz="1800" dirty="0" smtClean="0"/>
              <a:t> –most </a:t>
            </a:r>
            <a:r>
              <a:rPr lang="en-CA" sz="1800" dirty="0"/>
              <a:t>are in </a:t>
            </a:r>
            <a:r>
              <a:rPr lang="en-CA" sz="1800" dirty="0" smtClean="0"/>
              <a:t>trouble</a:t>
            </a:r>
          </a:p>
          <a:p>
            <a:pPr lvl="0"/>
            <a:r>
              <a:rPr lang="en-CA" sz="1800" dirty="0" smtClean="0"/>
              <a:t>Herring</a:t>
            </a:r>
          </a:p>
          <a:p>
            <a:pPr lvl="0"/>
            <a:r>
              <a:rPr lang="en-CA" sz="1800" dirty="0" smtClean="0"/>
              <a:t>Eulachon</a:t>
            </a:r>
          </a:p>
          <a:p>
            <a:pPr lvl="0"/>
            <a:r>
              <a:rPr lang="en-CA" sz="1800" dirty="0" smtClean="0"/>
              <a:t>Sturgeon</a:t>
            </a:r>
          </a:p>
          <a:p>
            <a:pPr lvl="0"/>
            <a:r>
              <a:rPr lang="en-CA" sz="1800" dirty="0" smtClean="0"/>
              <a:t>Other Fishes</a:t>
            </a:r>
            <a:endParaRPr lang="en-CA" sz="1800" dirty="0"/>
          </a:p>
          <a:p>
            <a:pPr marL="50800" indent="0">
              <a:buNone/>
            </a:pPr>
            <a:r>
              <a:rPr lang="en-CA" sz="1800" b="1" u="sng" dirty="0"/>
              <a:t>Marine Mammals</a:t>
            </a:r>
          </a:p>
          <a:p>
            <a:pPr lvl="0"/>
            <a:r>
              <a:rPr lang="en-CA" sz="1800" dirty="0"/>
              <a:t>Southern Resident Killer Whales. Three </a:t>
            </a:r>
            <a:r>
              <a:rPr lang="en-CA" sz="1800" dirty="0" smtClean="0"/>
              <a:t>pods:  </a:t>
            </a:r>
            <a:r>
              <a:rPr lang="en-CA" sz="1800" dirty="0"/>
              <a:t>J</a:t>
            </a:r>
            <a:r>
              <a:rPr lang="en-CA" sz="1800" dirty="0" smtClean="0"/>
              <a:t> </a:t>
            </a:r>
            <a:r>
              <a:rPr lang="en-CA" sz="1800" dirty="0"/>
              <a:t>K</a:t>
            </a:r>
            <a:r>
              <a:rPr lang="en-CA" sz="1800" dirty="0" smtClean="0"/>
              <a:t> </a:t>
            </a:r>
            <a:r>
              <a:rPr lang="en-CA" sz="1800" dirty="0"/>
              <a:t>and L</a:t>
            </a:r>
            <a:endParaRPr lang="en-CA" sz="1800" dirty="0" smtClean="0"/>
          </a:p>
          <a:p>
            <a:pPr lvl="0"/>
            <a:r>
              <a:rPr lang="en-CA" sz="1800" dirty="0" smtClean="0"/>
              <a:t>Transients</a:t>
            </a:r>
            <a:endParaRPr lang="en-CA" sz="1800" dirty="0"/>
          </a:p>
          <a:p>
            <a:pPr lvl="0"/>
            <a:r>
              <a:rPr lang="en-CA" sz="1800" dirty="0" smtClean="0"/>
              <a:t>Seals</a:t>
            </a:r>
            <a:endParaRPr lang="en-CA" sz="1800" dirty="0"/>
          </a:p>
          <a:p>
            <a:pPr marL="50800" lvl="0" indent="0">
              <a:buNone/>
            </a:pPr>
            <a:r>
              <a:rPr lang="en-CA" sz="1800" b="1" u="sng" dirty="0" smtClean="0"/>
              <a:t>Crustaceans and Molluscs</a:t>
            </a:r>
          </a:p>
          <a:p>
            <a:r>
              <a:rPr lang="en-CA" sz="1800" dirty="0" smtClean="0"/>
              <a:t>Dungeness Crabs</a:t>
            </a:r>
          </a:p>
          <a:p>
            <a:r>
              <a:rPr lang="en-CA" sz="1800" dirty="0" smtClean="0"/>
              <a:t>Clams</a:t>
            </a:r>
          </a:p>
          <a:p>
            <a:r>
              <a:rPr lang="en-CA" sz="1800" dirty="0" smtClean="0"/>
              <a:t>Others</a:t>
            </a:r>
          </a:p>
          <a:p>
            <a:endParaRPr lang="en-CA" sz="2000" dirty="0"/>
          </a:p>
        </p:txBody>
      </p:sp>
    </p:spTree>
    <p:extLst>
      <p:ext uri="{BB962C8B-B14F-4D97-AF65-F5344CB8AC3E}">
        <p14:creationId xmlns:p14="http://schemas.microsoft.com/office/powerpoint/2010/main" val="18488848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0"/>
          <p:cNvPicPr preferRelativeResize="0"/>
          <p:nvPr/>
        </p:nvPicPr>
        <p:blipFill rotWithShape="1">
          <a:blip r:embed="rId3">
            <a:alphaModFix/>
          </a:blip>
          <a:srcRect/>
          <a:stretch/>
        </p:blipFill>
        <p:spPr>
          <a:xfrm>
            <a:off x="292100" y="1435100"/>
            <a:ext cx="4610100" cy="3111500"/>
          </a:xfrm>
          <a:prstGeom prst="rect">
            <a:avLst/>
          </a:prstGeom>
          <a:noFill/>
          <a:ln>
            <a:noFill/>
          </a:ln>
        </p:spPr>
      </p:pic>
      <p:sp>
        <p:nvSpPr>
          <p:cNvPr id="144" name="Google Shape;144;p10"/>
          <p:cNvSpPr txBox="1"/>
          <p:nvPr/>
        </p:nvSpPr>
        <p:spPr>
          <a:xfrm>
            <a:off x="512073" y="266700"/>
            <a:ext cx="7984227"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r>
              <a:rPr lang="en-CA" sz="4400" b="0" i="0" u="none" strike="noStrike" cap="none" dirty="0">
                <a:solidFill>
                  <a:schemeClr val="dk1"/>
                </a:solidFill>
                <a:latin typeface="Calibri"/>
                <a:ea typeface="Calibri"/>
                <a:cs typeface="Calibri"/>
                <a:sym typeface="Calibri"/>
              </a:rPr>
              <a:t>Southern Resident Killer Whales </a:t>
            </a:r>
            <a:endParaRPr sz="4400" b="0" i="0" u="none" strike="noStrike" cap="none" dirty="0">
              <a:solidFill>
                <a:schemeClr val="dk1"/>
              </a:solidFill>
              <a:latin typeface="Calibri"/>
              <a:ea typeface="Calibri"/>
              <a:cs typeface="Calibri"/>
              <a:sym typeface="Calibri"/>
            </a:endParaRPr>
          </a:p>
        </p:txBody>
      </p:sp>
      <p:pic>
        <p:nvPicPr>
          <p:cNvPr id="4" name="Google Shape;136;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76800" y="3594100"/>
            <a:ext cx="4031170" cy="2628900"/>
          </a:xfrm>
          <a:prstGeom prst="rect">
            <a:avLst/>
          </a:prstGeom>
          <a:noFill/>
          <a:ln>
            <a:noFill/>
          </a:ln>
        </p:spPr>
      </p:pic>
      <p:sp>
        <p:nvSpPr>
          <p:cNvPr id="2" name="Rectangle 1"/>
          <p:cNvSpPr/>
          <p:nvPr/>
        </p:nvSpPr>
        <p:spPr>
          <a:xfrm>
            <a:off x="5372100" y="1104890"/>
            <a:ext cx="3187700" cy="1938992"/>
          </a:xfrm>
          <a:prstGeom prst="rect">
            <a:avLst/>
          </a:prstGeom>
        </p:spPr>
        <p:txBody>
          <a:bodyPr wrap="square">
            <a:spAutoFit/>
          </a:bodyPr>
          <a:lstStyle/>
          <a:p>
            <a:pPr marL="342900" lvl="0" indent="-139700">
              <a:buClr>
                <a:schemeClr val="dk1"/>
              </a:buClr>
              <a:buSzPts val="3200"/>
            </a:pPr>
            <a:r>
              <a:rPr lang="en-CA" sz="2400" dirty="0"/>
              <a:t>Each Southern Resident Killer Whale needs up to 20 </a:t>
            </a:r>
            <a:r>
              <a:rPr lang="en-CA" sz="2400" dirty="0" smtClean="0"/>
              <a:t>Chinook Salmon every  day</a:t>
            </a:r>
            <a:endParaRPr lang="en-CA"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745066"/>
            <a:ext cx="8128000" cy="5422900"/>
          </a:xfrm>
          <a:prstGeom prst="rect">
            <a:avLst/>
          </a:prstGeom>
        </p:spPr>
      </p:pic>
      <p:sp>
        <p:nvSpPr>
          <p:cNvPr id="3" name="TextBox 2"/>
          <p:cNvSpPr txBox="1"/>
          <p:nvPr/>
        </p:nvSpPr>
        <p:spPr>
          <a:xfrm>
            <a:off x="6210300" y="4775200"/>
            <a:ext cx="1384300" cy="954107"/>
          </a:xfrm>
          <a:prstGeom prst="rect">
            <a:avLst/>
          </a:prstGeom>
          <a:noFill/>
        </p:spPr>
        <p:txBody>
          <a:bodyPr wrap="square" rtlCol="0">
            <a:spAutoFit/>
          </a:bodyPr>
          <a:lstStyle/>
          <a:p>
            <a:r>
              <a:rPr lang="en-US" b="1" dirty="0" smtClean="0"/>
              <a:t>March 2022 Calf born to J pod, first since 2020</a:t>
            </a:r>
            <a:endParaRPr lang="en-US" b="1" dirty="0"/>
          </a:p>
        </p:txBody>
      </p:sp>
    </p:spTree>
    <p:extLst>
      <p:ext uri="{BB962C8B-B14F-4D97-AF65-F5344CB8AC3E}">
        <p14:creationId xmlns:p14="http://schemas.microsoft.com/office/powerpoint/2010/main" val="23636174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7"/>
          <p:cNvPicPr preferRelativeResize="0"/>
          <p:nvPr/>
        </p:nvPicPr>
        <p:blipFill rotWithShape="1">
          <a:blip r:embed="rId3">
            <a:alphaModFix/>
          </a:blip>
          <a:srcRect/>
          <a:stretch/>
        </p:blipFill>
        <p:spPr>
          <a:xfrm>
            <a:off x="3556000" y="1409700"/>
            <a:ext cx="5168900" cy="4698332"/>
          </a:xfrm>
          <a:prstGeom prst="rect">
            <a:avLst/>
          </a:prstGeom>
          <a:noFill/>
          <a:ln>
            <a:noFill/>
          </a:ln>
        </p:spPr>
      </p:pic>
      <p:sp>
        <p:nvSpPr>
          <p:cNvPr id="4" name="Title 3"/>
          <p:cNvSpPr>
            <a:spLocks noGrp="1"/>
          </p:cNvSpPr>
          <p:nvPr>
            <p:ph type="title"/>
          </p:nvPr>
        </p:nvSpPr>
        <p:spPr>
          <a:xfrm>
            <a:off x="723900" y="190500"/>
            <a:ext cx="7785100" cy="901700"/>
          </a:xfrm>
        </p:spPr>
        <p:txBody>
          <a:bodyPr>
            <a:normAutofit fontScale="90000"/>
          </a:bodyPr>
          <a:lstStyle/>
          <a:p>
            <a:r>
              <a:rPr lang="en-CA" dirty="0" smtClean="0"/>
              <a:t/>
            </a:r>
            <a:br>
              <a:rPr lang="en-CA" dirty="0" smtClean="0"/>
            </a:br>
            <a:r>
              <a:rPr lang="en-CA" dirty="0"/>
              <a:t/>
            </a:r>
            <a:br>
              <a:rPr lang="en-CA" dirty="0"/>
            </a:br>
            <a:r>
              <a:rPr lang="en-CA" dirty="0" smtClean="0"/>
              <a:t>6 </a:t>
            </a:r>
            <a:r>
              <a:rPr lang="en-CA" dirty="0"/>
              <a:t>Species of Salmon - Most Fraser Populations are in </a:t>
            </a:r>
            <a:r>
              <a:rPr lang="en-CA" dirty="0" smtClean="0"/>
              <a:t>Trouble</a:t>
            </a:r>
            <a:endParaRPr lang="en-US" dirty="0"/>
          </a:p>
        </p:txBody>
      </p:sp>
      <p:sp>
        <p:nvSpPr>
          <p:cNvPr id="2" name="Text Placeholder 1"/>
          <p:cNvSpPr>
            <a:spLocks noGrp="1"/>
          </p:cNvSpPr>
          <p:nvPr>
            <p:ph sz="half" idx="1"/>
          </p:nvPr>
        </p:nvSpPr>
        <p:spPr>
          <a:xfrm>
            <a:off x="165100" y="1435100"/>
            <a:ext cx="3263900" cy="4691063"/>
          </a:xfrm>
        </p:spPr>
        <p:txBody>
          <a:bodyPr>
            <a:normAutofit/>
          </a:bodyPr>
          <a:lstStyle/>
          <a:p>
            <a:pPr marL="482600" indent="-457200">
              <a:buFont typeface="Courier New"/>
              <a:buChar char="o"/>
            </a:pPr>
            <a:r>
              <a:rPr lang="en-US" sz="2400" dirty="0" smtClean="0"/>
              <a:t>Spawning /rearing grounds degraded</a:t>
            </a:r>
          </a:p>
          <a:p>
            <a:pPr marL="482600" indent="-457200">
              <a:buFont typeface="Courier New"/>
              <a:buChar char="o"/>
            </a:pPr>
            <a:r>
              <a:rPr lang="en-US" sz="2400" dirty="0" smtClean="0"/>
              <a:t>Increased predation</a:t>
            </a:r>
          </a:p>
          <a:p>
            <a:pPr marL="482600" indent="-457200">
              <a:buFont typeface="Courier New"/>
              <a:buChar char="o"/>
            </a:pPr>
            <a:r>
              <a:rPr lang="en-US" sz="2400" dirty="0" smtClean="0"/>
              <a:t>Less food</a:t>
            </a:r>
          </a:p>
          <a:p>
            <a:pPr marL="482600" indent="-457200">
              <a:buFont typeface="Courier New"/>
              <a:buChar char="o"/>
            </a:pPr>
            <a:r>
              <a:rPr lang="en-US" sz="2400" dirty="0" smtClean="0"/>
              <a:t>Lack of estuary habitat to transition from river to ocean</a:t>
            </a:r>
            <a:endParaRPr lang="en-US"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39700"/>
            <a:ext cx="7632700" cy="652462"/>
          </a:xfrm>
        </p:spPr>
        <p:txBody>
          <a:bodyPr>
            <a:normAutofit/>
          </a:bodyPr>
          <a:lstStyle/>
          <a:p>
            <a:r>
              <a:rPr lang="en-US" sz="3600" dirty="0" smtClean="0"/>
              <a:t>Wildlife on Roberts Bank</a:t>
            </a:r>
            <a:endParaRPr lang="en-US" sz="3600" dirty="0"/>
          </a:p>
        </p:txBody>
      </p:sp>
      <p:pic>
        <p:nvPicPr>
          <p:cNvPr id="3" name="Google Shape;191;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1600" y="825500"/>
            <a:ext cx="2616200" cy="2143625"/>
          </a:xfrm>
          <a:prstGeom prst="rect">
            <a:avLst/>
          </a:prstGeom>
          <a:noFill/>
          <a:ln>
            <a:noFill/>
          </a:ln>
        </p:spPr>
      </p:pic>
      <p:sp>
        <p:nvSpPr>
          <p:cNvPr id="4" name="TextBox 3"/>
          <p:cNvSpPr txBox="1"/>
          <p:nvPr/>
        </p:nvSpPr>
        <p:spPr>
          <a:xfrm>
            <a:off x="304800" y="1993900"/>
            <a:ext cx="1879600" cy="646331"/>
          </a:xfrm>
          <a:prstGeom prst="rect">
            <a:avLst/>
          </a:prstGeom>
          <a:noFill/>
        </p:spPr>
        <p:txBody>
          <a:bodyPr wrap="square" rtlCol="0">
            <a:spAutoFit/>
          </a:bodyPr>
          <a:lstStyle/>
          <a:p>
            <a:r>
              <a:rPr lang="en-US" sz="1800" b="1" dirty="0" smtClean="0">
                <a:solidFill>
                  <a:srgbClr val="FFFFFF"/>
                </a:solidFill>
              </a:rPr>
              <a:t>Barn Owl listed as threatened</a:t>
            </a:r>
            <a:endParaRPr lang="en-US" sz="1800" b="1" dirty="0">
              <a:solidFill>
                <a:srgbClr val="FFFFFF"/>
              </a:solidFill>
            </a:endParaRPr>
          </a:p>
        </p:txBody>
      </p:sp>
      <p:pic>
        <p:nvPicPr>
          <p:cNvPr id="5" name="Google Shape;198;p19"/>
          <p:cNvPicPr preferRelativeResize="0">
            <a:picLocks/>
          </p:cNvPicPr>
          <p:nvPr/>
        </p:nvPicPr>
        <p:blipFill rotWithShape="1">
          <a:blip r:embed="rId3" cstate="email">
            <a:alphaModFix/>
            <a:extLst>
              <a:ext uri="{28A0092B-C50C-407E-A947-70E740481C1C}">
                <a14:useLocalDpi xmlns:a14="http://schemas.microsoft.com/office/drawing/2010/main"/>
              </a:ext>
            </a:extLst>
          </a:blip>
          <a:srcRect/>
          <a:stretch/>
        </p:blipFill>
        <p:spPr>
          <a:xfrm>
            <a:off x="88900" y="3327399"/>
            <a:ext cx="2574549" cy="2411663"/>
          </a:xfrm>
          <a:prstGeom prst="rect">
            <a:avLst/>
          </a:prstGeom>
          <a:noFill/>
          <a:ln>
            <a:noFill/>
          </a:ln>
        </p:spPr>
      </p:pic>
      <p:sp>
        <p:nvSpPr>
          <p:cNvPr id="6" name="TextBox 5"/>
          <p:cNvSpPr txBox="1"/>
          <p:nvPr/>
        </p:nvSpPr>
        <p:spPr>
          <a:xfrm>
            <a:off x="1244600" y="3797300"/>
            <a:ext cx="1384300" cy="1477328"/>
          </a:xfrm>
          <a:prstGeom prst="rect">
            <a:avLst/>
          </a:prstGeom>
          <a:noFill/>
        </p:spPr>
        <p:txBody>
          <a:bodyPr wrap="square" rtlCol="0">
            <a:spAutoFit/>
          </a:bodyPr>
          <a:lstStyle/>
          <a:p>
            <a:r>
              <a:rPr lang="en-US" sz="1800" b="1" dirty="0" smtClean="0">
                <a:solidFill>
                  <a:schemeClr val="bg1"/>
                </a:solidFill>
              </a:rPr>
              <a:t>Short Eared Owl listed as species of concern</a:t>
            </a:r>
            <a:endParaRPr lang="en-US" sz="1800" b="1" dirty="0">
              <a:solidFill>
                <a:schemeClr val="bg1"/>
              </a:solidFill>
            </a:endParaRPr>
          </a:p>
        </p:txBody>
      </p:sp>
      <p:pic>
        <p:nvPicPr>
          <p:cNvPr id="7" name="Picture 6" descr="DSCN5130 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1732" y="800100"/>
            <a:ext cx="2967567" cy="2225675"/>
          </a:xfrm>
          <a:prstGeom prst="rect">
            <a:avLst/>
          </a:prstGeom>
        </p:spPr>
      </p:pic>
      <p:sp>
        <p:nvSpPr>
          <p:cNvPr id="8" name="TextBox 7"/>
          <p:cNvSpPr txBox="1"/>
          <p:nvPr/>
        </p:nvSpPr>
        <p:spPr>
          <a:xfrm>
            <a:off x="2933700" y="2120900"/>
            <a:ext cx="2667000" cy="646331"/>
          </a:xfrm>
          <a:prstGeom prst="rect">
            <a:avLst/>
          </a:prstGeom>
          <a:noFill/>
        </p:spPr>
        <p:txBody>
          <a:bodyPr wrap="square" rtlCol="0">
            <a:spAutoFit/>
          </a:bodyPr>
          <a:lstStyle/>
          <a:p>
            <a:r>
              <a:rPr lang="en-US" sz="1800" b="1" dirty="0" smtClean="0">
                <a:solidFill>
                  <a:srgbClr val="FFFFFF"/>
                </a:solidFill>
              </a:rPr>
              <a:t>Great Blue Heron listed as vulnerable</a:t>
            </a:r>
            <a:endParaRPr lang="en-US" sz="1800" b="1" dirty="0">
              <a:solidFill>
                <a:srgbClr val="FFFFFF"/>
              </a:solidFill>
            </a:endParaRPr>
          </a:p>
        </p:txBody>
      </p:sp>
      <p:pic>
        <p:nvPicPr>
          <p:cNvPr id="9" name="Picture 8" descr="1-DSCN184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5500" y="762000"/>
            <a:ext cx="3132667" cy="2349500"/>
          </a:xfrm>
          <a:prstGeom prst="rect">
            <a:avLst/>
          </a:prstGeom>
        </p:spPr>
      </p:pic>
      <p:pic>
        <p:nvPicPr>
          <p:cNvPr id="10" name="Picture 9" descr="800px-DungenessCrab.jpg"/>
          <p:cNvPicPr>
            <a:picLocks noChangeAspect="1"/>
          </p:cNvPicPr>
          <p:nvPr/>
        </p:nvPicPr>
        <p:blipFill rotWithShape="1">
          <a:blip r:embed="rId6" cstate="email">
            <a:extLst>
              <a:ext uri="{28A0092B-C50C-407E-A947-70E740481C1C}">
                <a14:useLocalDpi xmlns:a14="http://schemas.microsoft.com/office/drawing/2010/main"/>
              </a:ext>
            </a:extLst>
          </a:blip>
          <a:srcRect l="-4345" t="-11290"/>
          <a:stretch/>
        </p:blipFill>
        <p:spPr>
          <a:xfrm>
            <a:off x="2959100" y="4876444"/>
            <a:ext cx="2846100" cy="1892656"/>
          </a:xfrm>
          <a:prstGeom prst="rect">
            <a:avLst/>
          </a:prstGeom>
        </p:spPr>
      </p:pic>
      <p:pic>
        <p:nvPicPr>
          <p:cNvPr id="11" name="Google Shape;178;p16"/>
          <p:cNvPicPr/>
          <p:nvPr/>
        </p:nvPicPr>
        <p:blipFill rotWithShape="1">
          <a:blip r:embed="rId7" cstate="email">
            <a:alphaModFix/>
            <a:extLst>
              <a:ext uri="{28A0092B-C50C-407E-A947-70E740481C1C}">
                <a14:useLocalDpi xmlns:a14="http://schemas.microsoft.com/office/drawing/2010/main"/>
              </a:ext>
            </a:extLst>
          </a:blip>
          <a:srcRect/>
          <a:stretch/>
        </p:blipFill>
        <p:spPr>
          <a:xfrm>
            <a:off x="5981700" y="3263900"/>
            <a:ext cx="3009900" cy="2743200"/>
          </a:xfrm>
          <a:prstGeom prst="rect">
            <a:avLst/>
          </a:prstGeom>
          <a:noFill/>
          <a:ln>
            <a:noFill/>
          </a:ln>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8300" y="3048000"/>
            <a:ext cx="2951587" cy="1964650"/>
          </a:xfrm>
          <a:prstGeom prst="rect">
            <a:avLst/>
          </a:prstGeom>
        </p:spPr>
      </p:pic>
      <p:sp>
        <p:nvSpPr>
          <p:cNvPr id="13" name="TextBox 12"/>
          <p:cNvSpPr txBox="1"/>
          <p:nvPr/>
        </p:nvSpPr>
        <p:spPr>
          <a:xfrm>
            <a:off x="8166100" y="1003300"/>
            <a:ext cx="863600" cy="646331"/>
          </a:xfrm>
          <a:prstGeom prst="rect">
            <a:avLst/>
          </a:prstGeom>
          <a:noFill/>
        </p:spPr>
        <p:txBody>
          <a:bodyPr wrap="square" rtlCol="0">
            <a:spAutoFit/>
          </a:bodyPr>
          <a:lstStyle/>
          <a:p>
            <a:r>
              <a:rPr lang="en-US" sz="1800" b="1" dirty="0" smtClean="0">
                <a:solidFill>
                  <a:schemeClr val="tx1">
                    <a:lumMod val="95000"/>
                    <a:lumOff val="5000"/>
                  </a:schemeClr>
                </a:solidFill>
              </a:rPr>
              <a:t>Bald Eagle</a:t>
            </a:r>
            <a:endParaRPr lang="en-US" sz="1800" b="1" dirty="0">
              <a:solidFill>
                <a:schemeClr val="tx1">
                  <a:lumMod val="95000"/>
                  <a:lumOff val="5000"/>
                </a:schemeClr>
              </a:solidFill>
            </a:endParaRPr>
          </a:p>
        </p:txBody>
      </p:sp>
      <p:sp>
        <p:nvSpPr>
          <p:cNvPr id="14" name="TextBox 13"/>
          <p:cNvSpPr txBox="1"/>
          <p:nvPr/>
        </p:nvSpPr>
        <p:spPr>
          <a:xfrm>
            <a:off x="7175500" y="5207000"/>
            <a:ext cx="1828800" cy="369332"/>
          </a:xfrm>
          <a:prstGeom prst="rect">
            <a:avLst/>
          </a:prstGeom>
          <a:noFill/>
        </p:spPr>
        <p:txBody>
          <a:bodyPr wrap="square" rtlCol="0">
            <a:spAutoFit/>
          </a:bodyPr>
          <a:lstStyle/>
          <a:p>
            <a:r>
              <a:rPr lang="en-US" sz="1800" b="1" dirty="0" smtClean="0">
                <a:solidFill>
                  <a:srgbClr val="FFFFFF"/>
                </a:solidFill>
              </a:rPr>
              <a:t>Snow Geese</a:t>
            </a:r>
            <a:endParaRPr lang="en-US" sz="1800" b="1" dirty="0">
              <a:solidFill>
                <a:srgbClr val="FFFFFF"/>
              </a:solidFill>
            </a:endParaRPr>
          </a:p>
        </p:txBody>
      </p:sp>
      <p:sp>
        <p:nvSpPr>
          <p:cNvPr id="15" name="TextBox 14"/>
          <p:cNvSpPr txBox="1"/>
          <p:nvPr/>
        </p:nvSpPr>
        <p:spPr>
          <a:xfrm>
            <a:off x="3390900" y="5143500"/>
            <a:ext cx="2247900" cy="369332"/>
          </a:xfrm>
          <a:prstGeom prst="rect">
            <a:avLst/>
          </a:prstGeom>
          <a:noFill/>
        </p:spPr>
        <p:txBody>
          <a:bodyPr wrap="square" rtlCol="0">
            <a:spAutoFit/>
          </a:bodyPr>
          <a:lstStyle/>
          <a:p>
            <a:r>
              <a:rPr lang="en-US" sz="1800" b="1" dirty="0" smtClean="0">
                <a:solidFill>
                  <a:srgbClr val="FFFFFF"/>
                </a:solidFill>
              </a:rPr>
              <a:t>Dungeness Crab</a:t>
            </a:r>
            <a:endParaRPr lang="en-US" sz="1800" b="1" dirty="0">
              <a:solidFill>
                <a:srgbClr val="FFFFFF"/>
              </a:solidFill>
            </a:endParaRPr>
          </a:p>
        </p:txBody>
      </p:sp>
      <p:sp>
        <p:nvSpPr>
          <p:cNvPr id="16" name="TextBox 15"/>
          <p:cNvSpPr txBox="1"/>
          <p:nvPr/>
        </p:nvSpPr>
        <p:spPr>
          <a:xfrm>
            <a:off x="3314700" y="3251200"/>
            <a:ext cx="2387600" cy="369332"/>
          </a:xfrm>
          <a:prstGeom prst="rect">
            <a:avLst/>
          </a:prstGeom>
          <a:noFill/>
        </p:spPr>
        <p:txBody>
          <a:bodyPr wrap="square" rtlCol="0">
            <a:spAutoFit/>
          </a:bodyPr>
          <a:lstStyle/>
          <a:p>
            <a:r>
              <a:rPr lang="en-US" sz="1800" b="1" dirty="0" smtClean="0">
                <a:solidFill>
                  <a:srgbClr val="FFFFFF"/>
                </a:solidFill>
              </a:rPr>
              <a:t>Western Sandpiper</a:t>
            </a:r>
            <a:endParaRPr lang="en-US" sz="1800" b="1" dirty="0">
              <a:solidFill>
                <a:srgbClr val="FFFFFF"/>
              </a:solidFill>
            </a:endParaRPr>
          </a:p>
        </p:txBody>
      </p:sp>
      <p:sp>
        <p:nvSpPr>
          <p:cNvPr id="19" name="TextBox 18"/>
          <p:cNvSpPr txBox="1"/>
          <p:nvPr/>
        </p:nvSpPr>
        <p:spPr>
          <a:xfrm>
            <a:off x="952500" y="2616200"/>
            <a:ext cx="25273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Connor </a:t>
            </a:r>
            <a:r>
              <a:rPr lang="en-CA" dirty="0" err="1">
                <a:solidFill>
                  <a:schemeClr val="bg1"/>
                </a:solidFill>
                <a:latin typeface="Calibri"/>
                <a:ea typeface="Calibri"/>
                <a:cs typeface="Calibri"/>
                <a:sym typeface="Calibri"/>
              </a:rPr>
              <a:t>Stefanison</a:t>
            </a:r>
            <a:endParaRPr lang="en-CA" dirty="0">
              <a:solidFill>
                <a:schemeClr val="bg1"/>
              </a:solidFill>
            </a:endParaRPr>
          </a:p>
          <a:p>
            <a:endParaRPr lang="en-US" dirty="0"/>
          </a:p>
        </p:txBody>
      </p:sp>
      <p:sp>
        <p:nvSpPr>
          <p:cNvPr id="20" name="TextBox 19"/>
          <p:cNvSpPr txBox="1"/>
          <p:nvPr/>
        </p:nvSpPr>
        <p:spPr>
          <a:xfrm>
            <a:off x="3937000" y="4622800"/>
            <a:ext cx="1739900" cy="523220"/>
          </a:xfrm>
          <a:prstGeom prst="rect">
            <a:avLst/>
          </a:prstGeom>
          <a:noFill/>
        </p:spPr>
        <p:txBody>
          <a:bodyPr wrap="square" rtlCol="0">
            <a:spAutoFit/>
          </a:bodyPr>
          <a:lstStyle/>
          <a:p>
            <a:r>
              <a:rPr lang="en-CA" dirty="0">
                <a:solidFill>
                  <a:schemeClr val="bg1"/>
                </a:solidFill>
                <a:latin typeface="Calibri"/>
                <a:ea typeface="Calibri"/>
                <a:cs typeface="Calibri"/>
                <a:sym typeface="Calibri"/>
              </a:rPr>
              <a:t>© </a:t>
            </a:r>
            <a:r>
              <a:rPr lang="en-CA" dirty="0">
                <a:solidFill>
                  <a:schemeClr val="bg1"/>
                </a:solidFill>
              </a:rPr>
              <a:t>Jason </a:t>
            </a:r>
            <a:r>
              <a:rPr lang="en-CA" dirty="0" err="1">
                <a:solidFill>
                  <a:schemeClr val="bg1"/>
                </a:solidFill>
              </a:rPr>
              <a:t>Puddifoot</a:t>
            </a:r>
            <a:endParaRPr lang="en-CA" dirty="0">
              <a:solidFill>
                <a:schemeClr val="bg1"/>
              </a:solidFill>
            </a:endParaRPr>
          </a:p>
          <a:p>
            <a:endParaRPr lang="en-US" dirty="0"/>
          </a:p>
        </p:txBody>
      </p:sp>
      <p:sp>
        <p:nvSpPr>
          <p:cNvPr id="21" name="TextBox 20"/>
          <p:cNvSpPr txBox="1"/>
          <p:nvPr/>
        </p:nvSpPr>
        <p:spPr>
          <a:xfrm>
            <a:off x="7480300" y="5600700"/>
            <a:ext cx="1485900" cy="553998"/>
          </a:xfrm>
          <a:prstGeom prst="rect">
            <a:avLst/>
          </a:prstGeom>
          <a:noFill/>
        </p:spPr>
        <p:txBody>
          <a:bodyPr wrap="square" rtlCol="0">
            <a:spAutoFit/>
          </a:bodyPr>
          <a:lstStyle/>
          <a:p>
            <a:pPr lvl="0"/>
            <a:r>
              <a:rPr lang="en-CA" sz="1600" dirty="0">
                <a:solidFill>
                  <a:schemeClr val="bg1"/>
                </a:solidFill>
                <a:latin typeface="Calibri"/>
                <a:ea typeface="Calibri"/>
                <a:cs typeface="Calibri"/>
                <a:sym typeface="Calibri"/>
              </a:rPr>
              <a:t>© </a:t>
            </a:r>
            <a:r>
              <a:rPr lang="en-CA" dirty="0">
                <a:solidFill>
                  <a:schemeClr val="bg1"/>
                </a:solidFill>
                <a:latin typeface="Calibri"/>
                <a:ea typeface="Calibri"/>
                <a:cs typeface="Calibri"/>
                <a:sym typeface="Calibri"/>
              </a:rPr>
              <a:t>David Bradley</a:t>
            </a:r>
            <a:endParaRPr lang="en-CA" dirty="0">
              <a:solidFill>
                <a:schemeClr val="bg1"/>
              </a:solidFill>
            </a:endParaRPr>
          </a:p>
          <a:p>
            <a:endParaRPr lang="en-US" dirty="0"/>
          </a:p>
        </p:txBody>
      </p:sp>
      <p:sp>
        <p:nvSpPr>
          <p:cNvPr id="22" name="TextBox 21"/>
          <p:cNvSpPr txBox="1"/>
          <p:nvPr/>
        </p:nvSpPr>
        <p:spPr>
          <a:xfrm>
            <a:off x="990600" y="5339081"/>
            <a:ext cx="14732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Yuri </a:t>
            </a:r>
            <a:r>
              <a:rPr lang="en-CA" dirty="0" err="1">
                <a:solidFill>
                  <a:schemeClr val="bg1"/>
                </a:solidFill>
                <a:latin typeface="Calibri"/>
                <a:ea typeface="Calibri"/>
                <a:cs typeface="Calibri"/>
                <a:sym typeface="Calibri"/>
              </a:rPr>
              <a:t>Chufour</a:t>
            </a:r>
            <a:endParaRPr lang="en-CA" dirty="0">
              <a:solidFill>
                <a:schemeClr val="bg1"/>
              </a:solidFill>
            </a:endParaRPr>
          </a:p>
          <a:p>
            <a:endParaRPr lang="en-US" dirty="0"/>
          </a:p>
        </p:txBody>
      </p:sp>
      <p:sp>
        <p:nvSpPr>
          <p:cNvPr id="23" name="TextBox 22"/>
          <p:cNvSpPr txBox="1"/>
          <p:nvPr/>
        </p:nvSpPr>
        <p:spPr>
          <a:xfrm>
            <a:off x="4457700" y="2628900"/>
            <a:ext cx="19304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a:t>
            </a:r>
            <a:r>
              <a:rPr lang="en-CA" dirty="0" smtClean="0">
                <a:solidFill>
                  <a:schemeClr val="bg1"/>
                </a:solidFill>
                <a:latin typeface="Calibri"/>
                <a:ea typeface="Calibri"/>
                <a:cs typeface="Calibri"/>
                <a:sym typeface="Calibri"/>
              </a:rPr>
              <a:t>Roger Emsley</a:t>
            </a:r>
            <a:endParaRPr lang="en-CA" dirty="0">
              <a:solidFill>
                <a:schemeClr val="bg1"/>
              </a:solidFill>
            </a:endParaRPr>
          </a:p>
          <a:p>
            <a:endParaRPr lang="en-US" dirty="0"/>
          </a:p>
        </p:txBody>
      </p:sp>
      <p:sp>
        <p:nvSpPr>
          <p:cNvPr id="24" name="TextBox 23"/>
          <p:cNvSpPr txBox="1"/>
          <p:nvPr/>
        </p:nvSpPr>
        <p:spPr>
          <a:xfrm>
            <a:off x="6350000" y="2959100"/>
            <a:ext cx="1651000" cy="307777"/>
          </a:xfrm>
          <a:prstGeom prst="rect">
            <a:avLst/>
          </a:prstGeom>
          <a:noFill/>
        </p:spPr>
        <p:txBody>
          <a:bodyPr wrap="square" rtlCol="0">
            <a:spAutoFit/>
          </a:bodyPr>
          <a:lstStyle/>
          <a:p>
            <a:r>
              <a:rPr lang="en-CA" dirty="0">
                <a:solidFill>
                  <a:schemeClr val="bg1"/>
                </a:solidFill>
                <a:latin typeface="Calibri"/>
                <a:ea typeface="Calibri"/>
                <a:cs typeface="Calibri"/>
                <a:sym typeface="Calibri"/>
              </a:rPr>
              <a:t>© Roger </a:t>
            </a:r>
            <a:r>
              <a:rPr lang="en-CA" dirty="0" err="1">
                <a:solidFill>
                  <a:schemeClr val="bg1"/>
                </a:solidFill>
                <a:latin typeface="Calibri"/>
                <a:ea typeface="Calibri"/>
                <a:cs typeface="Calibri"/>
                <a:sym typeface="Calibri"/>
              </a:rPr>
              <a:t>Emsle</a:t>
            </a:r>
            <a:endParaRPr lang="en-US" dirty="0"/>
          </a:p>
        </p:txBody>
      </p:sp>
      <p:sp>
        <p:nvSpPr>
          <p:cNvPr id="25" name="TextBox 24"/>
          <p:cNvSpPr txBox="1"/>
          <p:nvPr/>
        </p:nvSpPr>
        <p:spPr>
          <a:xfrm>
            <a:off x="7442200" y="2730500"/>
            <a:ext cx="1828800" cy="523220"/>
          </a:xfrm>
          <a:prstGeom prst="rect">
            <a:avLst/>
          </a:prstGeom>
          <a:noFill/>
        </p:spPr>
        <p:txBody>
          <a:bodyPr wrap="square" rtlCol="0">
            <a:spAutoFit/>
          </a:bodyPr>
          <a:lstStyle/>
          <a:p>
            <a:pPr lvl="0"/>
            <a:r>
              <a:rPr lang="en-CA" dirty="0">
                <a:solidFill>
                  <a:schemeClr val="tx1"/>
                </a:solidFill>
                <a:latin typeface="Calibri"/>
                <a:ea typeface="Calibri"/>
                <a:cs typeface="Calibri"/>
                <a:sym typeface="Calibri"/>
              </a:rPr>
              <a:t>© Roger Emsley</a:t>
            </a:r>
            <a:endParaRPr lang="en-CA" dirty="0">
              <a:solidFill>
                <a:schemeClr val="tx1"/>
              </a:solidFill>
            </a:endParaRPr>
          </a:p>
          <a:p>
            <a:endParaRPr lang="en-US" dirty="0"/>
          </a:p>
        </p:txBody>
      </p:sp>
    </p:spTree>
    <p:extLst>
      <p:ext uri="{BB962C8B-B14F-4D97-AF65-F5344CB8AC3E}">
        <p14:creationId xmlns:p14="http://schemas.microsoft.com/office/powerpoint/2010/main" val="27614792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4114D05-2D61-425F-8B81-9B9A7E819F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6216" y="1196752"/>
            <a:ext cx="1876642" cy="5373216"/>
          </a:xfrm>
          <a:prstGeom prst="rect">
            <a:avLst/>
          </a:prstGeom>
        </p:spPr>
      </p:pic>
      <p:sp>
        <p:nvSpPr>
          <p:cNvPr id="4" name="Rectangle 3"/>
          <p:cNvSpPr/>
          <p:nvPr/>
        </p:nvSpPr>
        <p:spPr>
          <a:xfrm>
            <a:off x="292100" y="1035189"/>
            <a:ext cx="5105400" cy="5632311"/>
          </a:xfrm>
          <a:prstGeom prst="rect">
            <a:avLst/>
          </a:prstGeom>
        </p:spPr>
        <p:txBody>
          <a:bodyPr wrap="square">
            <a:spAutoFit/>
          </a:bodyPr>
          <a:lstStyle/>
          <a:p>
            <a:pPr>
              <a:buFont typeface="Wingdings" charset="2"/>
              <a:buChar char="q"/>
            </a:pPr>
            <a:r>
              <a:rPr lang="en-US" sz="2000" dirty="0" smtClean="0"/>
              <a:t> UN’s </a:t>
            </a:r>
            <a:r>
              <a:rPr lang="en-US" sz="2000" dirty="0" err="1"/>
              <a:t>Ramsar</a:t>
            </a:r>
            <a:r>
              <a:rPr lang="en-US" sz="2000" dirty="0"/>
              <a:t> Convention – Roberts Bank (RB) designated as a Wetland of International </a:t>
            </a:r>
            <a:r>
              <a:rPr lang="en-US" sz="2000" dirty="0" smtClean="0"/>
              <a:t>Importance</a:t>
            </a:r>
          </a:p>
          <a:p>
            <a:pPr>
              <a:buFont typeface="Wingdings" charset="2"/>
              <a:buChar char="q"/>
            </a:pPr>
            <a:r>
              <a:rPr lang="en-US" sz="2000" dirty="0" smtClean="0"/>
              <a:t> Birdlife </a:t>
            </a:r>
            <a:r>
              <a:rPr lang="en-US" sz="2000" dirty="0"/>
              <a:t>International – RB identified as an IBA under threat that supports more than 50 shorebird species, some of which are globally significant species, several of which are </a:t>
            </a:r>
            <a:r>
              <a:rPr lang="en-US" sz="2000" dirty="0" smtClean="0"/>
              <a:t>endangered</a:t>
            </a:r>
          </a:p>
          <a:p>
            <a:pPr>
              <a:buFont typeface="Wingdings" charset="2"/>
              <a:buChar char="q"/>
            </a:pPr>
            <a:r>
              <a:rPr lang="en-US" sz="2000" dirty="0"/>
              <a:t> </a:t>
            </a:r>
            <a:r>
              <a:rPr lang="en-US" sz="2000" dirty="0" smtClean="0"/>
              <a:t>Environment Canada has said</a:t>
            </a:r>
            <a:br>
              <a:rPr lang="en-US" sz="2000" dirty="0" smtClean="0"/>
            </a:br>
            <a:r>
              <a:rPr lang="en-US" sz="2000" dirty="0" smtClean="0"/>
              <a:t>further port development on RB risks breaking the chain of the Pacific Flyway</a:t>
            </a:r>
            <a:endParaRPr lang="en-US" sz="2000" dirty="0"/>
          </a:p>
          <a:p>
            <a:pPr>
              <a:buFont typeface="Wingdings" charset="2"/>
              <a:buChar char="q"/>
            </a:pPr>
            <a:r>
              <a:rPr lang="en-US" sz="2000" dirty="0" smtClean="0"/>
              <a:t> RB-  Critical </a:t>
            </a:r>
            <a:r>
              <a:rPr lang="en-US" sz="2000" dirty="0"/>
              <a:t>stop on Pacific Flyway for </a:t>
            </a:r>
            <a:r>
              <a:rPr lang="en-US" sz="2000" dirty="0" smtClean="0"/>
              <a:t>millions of migratory shorebirds </a:t>
            </a:r>
            <a:r>
              <a:rPr lang="en-US" sz="2000" dirty="0"/>
              <a:t>– Western Sandpipers in </a:t>
            </a:r>
            <a:r>
              <a:rPr lang="en-US" sz="2000" dirty="0" smtClean="0"/>
              <a:t>particular. </a:t>
            </a:r>
            <a:endParaRPr lang="en-US" sz="2000" dirty="0"/>
          </a:p>
          <a:p>
            <a:pPr>
              <a:buFont typeface="Wingdings" charset="2"/>
              <a:buChar char="q"/>
            </a:pPr>
            <a:r>
              <a:rPr lang="en-US" sz="2000" dirty="0" smtClean="0"/>
              <a:t> BC </a:t>
            </a:r>
            <a:r>
              <a:rPr lang="en-US" sz="2000" dirty="0"/>
              <a:t>Wildlife Management Area </a:t>
            </a:r>
            <a:r>
              <a:rPr lang="mr-IN" sz="2000" dirty="0"/>
              <a:t>–</a:t>
            </a:r>
            <a:r>
              <a:rPr lang="en-US" sz="2000" dirty="0"/>
              <a:t> recognized as most important in Canada for biodiversity and shorebirds.</a:t>
            </a:r>
          </a:p>
          <a:p>
            <a:pPr>
              <a:buFont typeface="Wingdings" charset="2"/>
              <a:buChar char="q"/>
            </a:pPr>
            <a:r>
              <a:rPr lang="en-US" sz="2000" dirty="0" smtClean="0"/>
              <a:t>Site </a:t>
            </a:r>
            <a:r>
              <a:rPr lang="en-US" sz="2000" dirty="0"/>
              <a:t>of Hemispheric Importance </a:t>
            </a:r>
            <a:r>
              <a:rPr lang="en-US" sz="1800" dirty="0"/>
              <a:t>(WHSRN</a:t>
            </a:r>
            <a:r>
              <a:rPr lang="en-US" sz="2000" dirty="0"/>
              <a:t>)</a:t>
            </a:r>
          </a:p>
        </p:txBody>
      </p:sp>
      <p:sp>
        <p:nvSpPr>
          <p:cNvPr id="5" name="Rectangle 4"/>
          <p:cNvSpPr/>
          <p:nvPr/>
        </p:nvSpPr>
        <p:spPr>
          <a:xfrm>
            <a:off x="812800" y="241300"/>
            <a:ext cx="7848600" cy="830997"/>
          </a:xfrm>
          <a:prstGeom prst="rect">
            <a:avLst/>
          </a:prstGeom>
        </p:spPr>
        <p:txBody>
          <a:bodyPr wrap="square">
            <a:spAutoFit/>
          </a:bodyPr>
          <a:lstStyle/>
          <a:p>
            <a:r>
              <a:rPr lang="en-US" sz="2400" b="1" dirty="0">
                <a:solidFill>
                  <a:schemeClr val="tx2"/>
                </a:solidFill>
                <a:latin typeface="+mj-lt"/>
              </a:rPr>
              <a:t>The Pacific </a:t>
            </a:r>
            <a:r>
              <a:rPr lang="en-US" sz="2400" b="1" dirty="0" smtClean="0">
                <a:solidFill>
                  <a:schemeClr val="tx2"/>
                </a:solidFill>
                <a:latin typeface="+mj-lt"/>
              </a:rPr>
              <a:t>Flyway - major estuaries where the birds stop to refuel</a:t>
            </a:r>
            <a:endParaRPr lang="en-US" sz="2400" b="1" dirty="0">
              <a:solidFill>
                <a:schemeClr val="tx2"/>
              </a:solidFill>
              <a:latin typeface="+mj-lt"/>
            </a:endParaRPr>
          </a:p>
        </p:txBody>
      </p:sp>
      <p:grpSp>
        <p:nvGrpSpPr>
          <p:cNvPr id="7" name="Google Shape;290;p36"/>
          <p:cNvGrpSpPr/>
          <p:nvPr/>
        </p:nvGrpSpPr>
        <p:grpSpPr>
          <a:xfrm rot="20407097">
            <a:off x="4674440" y="2672431"/>
            <a:ext cx="2603484" cy="1304319"/>
            <a:chOff x="-1100668" y="762000"/>
            <a:chExt cx="5112332" cy="2484967"/>
          </a:xfrm>
        </p:grpSpPr>
        <p:sp>
          <p:nvSpPr>
            <p:cNvPr id="8" name="Google Shape;291;p36"/>
            <p:cNvSpPr/>
            <p:nvPr/>
          </p:nvSpPr>
          <p:spPr>
            <a:xfrm>
              <a:off x="-1100668" y="795867"/>
              <a:ext cx="4707467" cy="2451100"/>
            </a:xfrm>
            <a:prstGeom prst="rightArrow">
              <a:avLst>
                <a:gd name="adj1" fmla="val 50000"/>
                <a:gd name="adj2" fmla="val 50000"/>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2;p36"/>
            <p:cNvSpPr/>
            <p:nvPr/>
          </p:nvSpPr>
          <p:spPr>
            <a:xfrm>
              <a:off x="157042" y="762000"/>
              <a:ext cx="3854622" cy="201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3;p36"/>
            <p:cNvSpPr txBox="1"/>
            <p:nvPr/>
          </p:nvSpPr>
          <p:spPr>
            <a:xfrm>
              <a:off x="-699182" y="1022465"/>
              <a:ext cx="3854622" cy="2015999"/>
            </a:xfrm>
            <a:prstGeom prst="rect">
              <a:avLst/>
            </a:prstGeom>
            <a:noFill/>
            <a:ln>
              <a:noFill/>
            </a:ln>
          </p:spPr>
          <p:txBody>
            <a:bodyPr spcFirstLastPara="1" wrap="square" lIns="0" tIns="568950" rIns="0" bIns="568950" anchor="ctr" anchorCtr="0">
              <a:noAutofit/>
            </a:bodyPr>
            <a:lstStyle/>
            <a:p>
              <a:pPr marL="0" marR="0" lvl="0" indent="0" algn="ctr" rtl="0">
                <a:lnSpc>
                  <a:spcPct val="90000"/>
                </a:lnSpc>
                <a:spcBef>
                  <a:spcPts val="0"/>
                </a:spcBef>
                <a:spcAft>
                  <a:spcPts val="0"/>
                </a:spcAft>
                <a:buNone/>
              </a:pPr>
              <a:r>
                <a:rPr lang="en-CA" sz="2400" dirty="0">
                  <a:solidFill>
                    <a:schemeClr val="dk1"/>
                  </a:solidFill>
                  <a:latin typeface="Calibri"/>
                  <a:ea typeface="Calibri"/>
                  <a:cs typeface="Calibri"/>
                  <a:sym typeface="Calibri"/>
                </a:rPr>
                <a:t>Roberts Bank</a:t>
              </a:r>
              <a:endParaRPr sz="24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6006814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6700" y="1289384"/>
            <a:ext cx="8534400" cy="5238416"/>
          </a:xfrm>
          <a:prstGeom prst="rect">
            <a:avLst/>
          </a:prstGeom>
          <a:noFill/>
          <a:ln>
            <a:noFill/>
          </a:ln>
        </p:spPr>
      </p:pic>
      <p:sp>
        <p:nvSpPr>
          <p:cNvPr id="162" name="Google Shape;162;p13"/>
          <p:cNvSpPr txBox="1">
            <a:spLocks noGrp="1"/>
          </p:cNvSpPr>
          <p:nvPr>
            <p:ph type="title"/>
          </p:nvPr>
        </p:nvSpPr>
        <p:spPr>
          <a:xfrm>
            <a:off x="469900" y="241300"/>
            <a:ext cx="8470900" cy="787400"/>
          </a:xfrm>
          <a:prstGeom prst="rect">
            <a:avLst/>
          </a:prstGeom>
          <a:noFill/>
          <a:ln>
            <a:noFill/>
          </a:ln>
        </p:spPr>
        <p:txBody>
          <a:bodyPr spcFirstLastPara="1" wrap="square" lIns="91425" tIns="45700" rIns="91425" bIns="45700" anchor="ctr" anchorCtr="0">
            <a:normAutofit fontScale="90000"/>
          </a:bodyPr>
          <a:lstStyle/>
          <a:p>
            <a:pPr lvl="0">
              <a:buSzPts val="4400"/>
            </a:pPr>
            <a:r>
              <a:rPr lang="en-CA" sz="2400" dirty="0" smtClean="0"/>
              <a:t>Over </a:t>
            </a:r>
            <a:r>
              <a:rPr lang="en-CA" sz="2400" dirty="0"/>
              <a:t>500,000 Western Sandpipers </a:t>
            </a:r>
            <a:r>
              <a:rPr lang="en-CA" sz="2400" dirty="0" smtClean="0"/>
              <a:t>use </a:t>
            </a:r>
            <a:r>
              <a:rPr lang="en-CA" sz="2400" dirty="0"/>
              <a:t>the </a:t>
            </a:r>
            <a:r>
              <a:rPr lang="en-CA" sz="2400" dirty="0" smtClean="0"/>
              <a:t>Roberts Bank mudflat </a:t>
            </a:r>
            <a:r>
              <a:rPr lang="en-CA" sz="2400" dirty="0"/>
              <a:t>on a single day in spring migration </a:t>
            </a:r>
            <a:endParaRPr sz="2400" dirty="0"/>
          </a:p>
        </p:txBody>
      </p:sp>
      <p:sp>
        <p:nvSpPr>
          <p:cNvPr id="2" name="TextBox 1"/>
          <p:cNvSpPr txBox="1"/>
          <p:nvPr/>
        </p:nvSpPr>
        <p:spPr>
          <a:xfrm>
            <a:off x="6616700" y="5930900"/>
            <a:ext cx="2095500" cy="523220"/>
          </a:xfrm>
          <a:prstGeom prst="rect">
            <a:avLst/>
          </a:prstGeom>
          <a:noFill/>
        </p:spPr>
        <p:txBody>
          <a:bodyPr wrap="square" rtlCol="0">
            <a:spAutoFit/>
          </a:bodyPr>
          <a:lstStyle/>
          <a:p>
            <a:r>
              <a:rPr lang="en-CA" b="1" dirty="0">
                <a:solidFill>
                  <a:schemeClr val="bg1"/>
                </a:solidFill>
                <a:latin typeface="Calibri"/>
                <a:ea typeface="Calibri"/>
                <a:cs typeface="Calibri"/>
                <a:sym typeface="Calibri"/>
              </a:rPr>
              <a:t>© </a:t>
            </a:r>
            <a:r>
              <a:rPr lang="en-CA" b="1" dirty="0">
                <a:solidFill>
                  <a:schemeClr val="bg1"/>
                </a:solidFill>
              </a:rPr>
              <a:t>Jason </a:t>
            </a:r>
            <a:r>
              <a:rPr lang="en-CA" b="1" dirty="0" err="1">
                <a:solidFill>
                  <a:schemeClr val="bg1"/>
                </a:solidFill>
              </a:rPr>
              <a:t>Puddifoot</a:t>
            </a:r>
            <a:endParaRPr lang="en-CA" b="1" dirty="0">
              <a:solidFill>
                <a:schemeClr val="bg1"/>
              </a:solidFill>
            </a:endParaRPr>
          </a:p>
          <a:p>
            <a:endParaRPr 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5" descr="20160424-_DSC9867.jpe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0200" y="1511300"/>
            <a:ext cx="3937000" cy="2641600"/>
          </a:xfrm>
          <a:prstGeom prst="rect">
            <a:avLst/>
          </a:prstGeom>
          <a:noFill/>
          <a:ln>
            <a:noFill/>
          </a:ln>
        </p:spPr>
      </p:pic>
      <p:sp>
        <p:nvSpPr>
          <p:cNvPr id="2" name="Title 1"/>
          <p:cNvSpPr>
            <a:spLocks noGrp="1"/>
          </p:cNvSpPr>
          <p:nvPr>
            <p:ph type="title"/>
          </p:nvPr>
        </p:nvSpPr>
        <p:spPr>
          <a:xfrm>
            <a:off x="482600" y="203200"/>
            <a:ext cx="7823200" cy="850900"/>
          </a:xfrm>
        </p:spPr>
        <p:txBody>
          <a:bodyPr>
            <a:normAutofit/>
          </a:bodyPr>
          <a:lstStyle/>
          <a:p>
            <a:r>
              <a:rPr lang="en-CA" sz="2400" dirty="0"/>
              <a:t>W</a:t>
            </a:r>
            <a:r>
              <a:rPr lang="en-CA" sz="2400" dirty="0" smtClean="0"/>
              <a:t>estern </a:t>
            </a:r>
            <a:r>
              <a:rPr lang="en-CA" sz="2400" dirty="0"/>
              <a:t>S</a:t>
            </a:r>
            <a:r>
              <a:rPr lang="en-CA" sz="2400" dirty="0" smtClean="0"/>
              <a:t>andpiper have specialized tongues, used to probe the mud and suck up biofilm</a:t>
            </a:r>
            <a:endParaRPr lang="en-US" sz="2400" dirty="0"/>
          </a:p>
        </p:txBody>
      </p:sp>
      <p:pic>
        <p:nvPicPr>
          <p:cNvPr id="4" name="Picture 3" descr="20080425_046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8543" y="1511300"/>
            <a:ext cx="4325258" cy="26416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67;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55900" y="4381500"/>
            <a:ext cx="3505200" cy="2070100"/>
          </a:xfrm>
          <a:prstGeom prst="rect">
            <a:avLst/>
          </a:prstGeom>
          <a:noFill/>
          <a:ln>
            <a:noFill/>
          </a:ln>
        </p:spPr>
      </p:pic>
      <p:sp>
        <p:nvSpPr>
          <p:cNvPr id="6" name="TextBox 5"/>
          <p:cNvSpPr txBox="1"/>
          <p:nvPr/>
        </p:nvSpPr>
        <p:spPr>
          <a:xfrm>
            <a:off x="7112000" y="3632200"/>
            <a:ext cx="1536700" cy="523220"/>
          </a:xfrm>
          <a:prstGeom prst="rect">
            <a:avLst/>
          </a:prstGeom>
          <a:noFill/>
        </p:spPr>
        <p:txBody>
          <a:bodyPr wrap="square" rtlCol="0">
            <a:spAutoFit/>
          </a:bodyPr>
          <a:lstStyle/>
          <a:p>
            <a:pPr lvl="0"/>
            <a:r>
              <a:rPr lang="en-CA" dirty="0">
                <a:solidFill>
                  <a:schemeClr val="bg1"/>
                </a:solidFill>
                <a:latin typeface="Calibri"/>
                <a:ea typeface="Calibri"/>
                <a:cs typeface="Calibri"/>
                <a:sym typeface="Calibri"/>
              </a:rPr>
              <a:t>© Roger Emsley</a:t>
            </a:r>
            <a:endParaRPr lang="en-CA" dirty="0">
              <a:solidFill>
                <a:schemeClr val="bg1"/>
              </a:solidFill>
            </a:endParaRPr>
          </a:p>
          <a:p>
            <a:endParaRPr 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381000"/>
            <a:ext cx="8229600" cy="600164"/>
          </a:xfrm>
          <a:prstGeom prst="rect">
            <a:avLst/>
          </a:prstGeom>
          <a:noFill/>
        </p:spPr>
        <p:txBody>
          <a:bodyPr wrap="square" rtlCol="0">
            <a:spAutoFit/>
          </a:bodyPr>
          <a:lstStyle/>
          <a:p>
            <a:r>
              <a:rPr lang="en-US" sz="3300" dirty="0" smtClean="0">
                <a:solidFill>
                  <a:srgbClr val="336666"/>
                </a:solidFill>
                <a:latin typeface="Arial Black"/>
                <a:ea typeface="ＭＳ Ｐゴシック"/>
                <a:cs typeface="+mj-cs"/>
              </a:rPr>
              <a:t>Roberts Bank Terminal 2 Project</a:t>
            </a:r>
            <a:endParaRPr lang="en-US" dirty="0"/>
          </a:p>
        </p:txBody>
      </p:sp>
      <p:pic>
        <p:nvPicPr>
          <p:cNvPr id="3" name="Google Shape;258;p30"/>
          <p:cNvPicPr preferRelativeResize="0"/>
          <p:nvPr/>
        </p:nvPicPr>
        <p:blipFill rotWithShape="1">
          <a:blip r:embed="rId2">
            <a:alphaModFix/>
          </a:blip>
          <a:srcRect/>
          <a:stretch/>
        </p:blipFill>
        <p:spPr>
          <a:xfrm>
            <a:off x="533400" y="1206500"/>
            <a:ext cx="7886700" cy="5156200"/>
          </a:xfrm>
          <a:prstGeom prst="rect">
            <a:avLst/>
          </a:prstGeom>
          <a:noFill/>
          <a:ln>
            <a:noFill/>
          </a:ln>
        </p:spPr>
      </p:pic>
    </p:spTree>
    <p:extLst>
      <p:ext uri="{BB962C8B-B14F-4D97-AF65-F5344CB8AC3E}">
        <p14:creationId xmlns:p14="http://schemas.microsoft.com/office/powerpoint/2010/main" val="11117127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0700" y="1231899"/>
            <a:ext cx="8115300" cy="5207001"/>
          </a:xfrm>
          <a:prstGeom prst="rect">
            <a:avLst/>
          </a:prstGeom>
          <a:noFill/>
          <a:ln>
            <a:noFill/>
          </a:ln>
        </p:spPr>
      </p:pic>
      <p:sp>
        <p:nvSpPr>
          <p:cNvPr id="179" name="Google Shape;179;p16"/>
          <p:cNvSpPr/>
          <p:nvPr/>
        </p:nvSpPr>
        <p:spPr>
          <a:xfrm>
            <a:off x="7238604" y="6044743"/>
            <a:ext cx="132119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b="0" i="0" u="none" strike="noStrike" cap="none" dirty="0">
                <a:solidFill>
                  <a:schemeClr val="lt1"/>
                </a:solidFill>
                <a:latin typeface="Calibri"/>
                <a:ea typeface="Calibri"/>
                <a:cs typeface="Calibri"/>
                <a:sym typeface="Calibri"/>
              </a:rPr>
              <a:t>© </a:t>
            </a:r>
            <a:r>
              <a:rPr lang="en-CA" sz="1200" b="0" i="0" u="none" strike="noStrike" cap="none" dirty="0">
                <a:solidFill>
                  <a:schemeClr val="lt1"/>
                </a:solidFill>
                <a:latin typeface="Calibri"/>
                <a:ea typeface="Calibri"/>
                <a:cs typeface="Calibri"/>
                <a:sym typeface="Calibri"/>
              </a:rPr>
              <a:t>David Bradley</a:t>
            </a:r>
            <a:endParaRPr dirty="0"/>
          </a:p>
        </p:txBody>
      </p:sp>
      <p:sp>
        <p:nvSpPr>
          <p:cNvPr id="180" name="Google Shape;180;p16"/>
          <p:cNvSpPr txBox="1">
            <a:spLocks noGrp="1"/>
          </p:cNvSpPr>
          <p:nvPr>
            <p:ph type="title"/>
          </p:nvPr>
        </p:nvSpPr>
        <p:spPr>
          <a:xfrm>
            <a:off x="584200" y="0"/>
            <a:ext cx="8255000" cy="1206500"/>
          </a:xfrm>
          <a:prstGeom prst="rect">
            <a:avLst/>
          </a:prstGeom>
          <a:noFill/>
          <a:ln>
            <a:noFill/>
          </a:ln>
        </p:spPr>
        <p:txBody>
          <a:bodyPr spcFirstLastPara="1" wrap="square" lIns="91425" tIns="45700" rIns="91425" bIns="45700" anchor="ctr" anchorCtr="0">
            <a:normAutofit/>
          </a:bodyPr>
          <a:lstStyle/>
          <a:p>
            <a:pPr lvl="0">
              <a:buSzPts val="4400"/>
            </a:pPr>
            <a:r>
              <a:rPr lang="en-CA" sz="2400" dirty="0"/>
              <a:t>Snow Geese  - </a:t>
            </a:r>
            <a:r>
              <a:rPr lang="en-CA" sz="2400" dirty="0" smtClean="0"/>
              <a:t>150,000 </a:t>
            </a:r>
            <a:r>
              <a:rPr lang="en-CA" sz="2400" dirty="0"/>
              <a:t>or more winter here. Significant Portion of </a:t>
            </a:r>
            <a:r>
              <a:rPr lang="en-CA" sz="2400" dirty="0" err="1"/>
              <a:t>Wrangal</a:t>
            </a:r>
            <a:r>
              <a:rPr lang="en-CA" sz="2400" dirty="0"/>
              <a:t> Island Population</a:t>
            </a:r>
            <a:endParaRPr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800" y="185738"/>
            <a:ext cx="8229600" cy="715962"/>
          </a:xfrm>
        </p:spPr>
        <p:txBody>
          <a:bodyPr>
            <a:noAutofit/>
          </a:bodyPr>
          <a:lstStyle/>
          <a:p>
            <a:pPr algn="ctr"/>
            <a:r>
              <a:rPr lang="en-US" sz="4000" dirty="0" smtClean="0"/>
              <a:t>The Environment</a:t>
            </a:r>
            <a:endParaRPr lang="en-US" sz="4000" dirty="0"/>
          </a:p>
        </p:txBody>
      </p:sp>
      <p:pic>
        <p:nvPicPr>
          <p:cNvPr id="3" name="Google Shape;222;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69900" y="1117600"/>
            <a:ext cx="8280400" cy="5257800"/>
          </a:xfrm>
          <a:prstGeom prst="rect">
            <a:avLst/>
          </a:prstGeom>
          <a:noFill/>
          <a:ln>
            <a:noFill/>
          </a:ln>
        </p:spPr>
      </p:pic>
      <p:sp>
        <p:nvSpPr>
          <p:cNvPr id="2" name="TextBox 1"/>
          <p:cNvSpPr txBox="1"/>
          <p:nvPr/>
        </p:nvSpPr>
        <p:spPr>
          <a:xfrm>
            <a:off x="6807200" y="6616700"/>
            <a:ext cx="19177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a:t>
            </a:r>
            <a:r>
              <a:rPr lang="en-CA" dirty="0">
                <a:solidFill>
                  <a:schemeClr val="lt1"/>
                </a:solidFill>
                <a:latin typeface="Calibri"/>
                <a:ea typeface="Calibri"/>
                <a:cs typeface="Calibri"/>
                <a:sym typeface="Calibri"/>
              </a:rPr>
              <a:t>Michael Snyder</a:t>
            </a:r>
            <a:endParaRPr lang="en-CA" dirty="0"/>
          </a:p>
          <a:p>
            <a:endParaRPr lang="en-US" dirty="0"/>
          </a:p>
        </p:txBody>
      </p:sp>
      <p:sp>
        <p:nvSpPr>
          <p:cNvPr id="6" name="TextBox 5"/>
          <p:cNvSpPr txBox="1"/>
          <p:nvPr/>
        </p:nvSpPr>
        <p:spPr>
          <a:xfrm>
            <a:off x="609600" y="4445000"/>
            <a:ext cx="3200400" cy="2308324"/>
          </a:xfrm>
          <a:prstGeom prst="rect">
            <a:avLst/>
          </a:prstGeom>
          <a:noFill/>
        </p:spPr>
        <p:txBody>
          <a:bodyPr wrap="square" rtlCol="0">
            <a:spAutoFit/>
          </a:bodyPr>
          <a:lstStyle/>
          <a:p>
            <a:r>
              <a:rPr lang="en-US" sz="2400" b="1" dirty="0" smtClean="0">
                <a:solidFill>
                  <a:srgbClr val="FFFFFF"/>
                </a:solidFill>
              </a:rPr>
              <a:t>Roberts Bank:</a:t>
            </a:r>
            <a:br>
              <a:rPr lang="en-US" sz="2400" b="1" dirty="0" smtClean="0">
                <a:solidFill>
                  <a:srgbClr val="FFFFFF"/>
                </a:solidFill>
              </a:rPr>
            </a:br>
            <a:r>
              <a:rPr lang="en-US" sz="2400" b="1" dirty="0" smtClean="0">
                <a:solidFill>
                  <a:srgbClr val="FFFFFF"/>
                </a:solidFill>
              </a:rPr>
              <a:t>- Marsh Grasses</a:t>
            </a:r>
          </a:p>
          <a:p>
            <a:r>
              <a:rPr lang="en-US" sz="2400" b="1" dirty="0" smtClean="0">
                <a:solidFill>
                  <a:srgbClr val="FFFFFF"/>
                </a:solidFill>
              </a:rPr>
              <a:t>- Mud Flats</a:t>
            </a:r>
            <a:br>
              <a:rPr lang="en-US" sz="2400" b="1" dirty="0" smtClean="0">
                <a:solidFill>
                  <a:srgbClr val="FFFFFF"/>
                </a:solidFill>
              </a:rPr>
            </a:br>
            <a:r>
              <a:rPr lang="en-US" sz="2400" b="1" dirty="0" smtClean="0">
                <a:solidFill>
                  <a:srgbClr val="FFFFFF"/>
                </a:solidFill>
              </a:rPr>
              <a:t>- Sand Flats</a:t>
            </a:r>
            <a:br>
              <a:rPr lang="en-US" sz="2400" b="1" dirty="0" smtClean="0">
                <a:solidFill>
                  <a:srgbClr val="FFFFFF"/>
                </a:solidFill>
              </a:rPr>
            </a:br>
            <a:r>
              <a:rPr lang="en-US" sz="2400" b="1" dirty="0" smtClean="0">
                <a:solidFill>
                  <a:srgbClr val="FFFFFF"/>
                </a:solidFill>
              </a:rPr>
              <a:t>- Eel Grasses</a:t>
            </a:r>
            <a:br>
              <a:rPr lang="en-US" sz="2400" b="1" dirty="0" smtClean="0">
                <a:solidFill>
                  <a:srgbClr val="FFFFFF"/>
                </a:solidFill>
              </a:rPr>
            </a:br>
            <a:endParaRPr lang="en-US" sz="2400" b="1" dirty="0">
              <a:solidFill>
                <a:srgbClr val="FFFFFF"/>
              </a:solidFill>
            </a:endParaRPr>
          </a:p>
        </p:txBody>
      </p:sp>
      <p:sp>
        <p:nvSpPr>
          <p:cNvPr id="5" name="Rectangle 4"/>
          <p:cNvSpPr/>
          <p:nvPr/>
        </p:nvSpPr>
        <p:spPr>
          <a:xfrm>
            <a:off x="5956300" y="5501501"/>
            <a:ext cx="2463800" cy="553998"/>
          </a:xfrm>
          <a:prstGeom prst="rect">
            <a:avLst/>
          </a:prstGeom>
        </p:spPr>
        <p:txBody>
          <a:bodyPr wrap="square">
            <a:spAutoFit/>
          </a:bodyPr>
          <a:lstStyle/>
          <a:p>
            <a:pPr lvl="0"/>
            <a:r>
              <a:rPr lang="en-CA" sz="1600" dirty="0">
                <a:solidFill>
                  <a:schemeClr val="lt1"/>
                </a:solidFill>
                <a:latin typeface="Calibri"/>
                <a:ea typeface="Calibri"/>
                <a:cs typeface="Calibri"/>
                <a:sym typeface="Calibri"/>
              </a:rPr>
              <a:t>©</a:t>
            </a:r>
            <a:r>
              <a:rPr lang="en-CA" dirty="0">
                <a:solidFill>
                  <a:schemeClr val="lt1"/>
                </a:solidFill>
                <a:latin typeface="Calibri"/>
                <a:ea typeface="Calibri"/>
                <a:cs typeface="Calibri"/>
                <a:sym typeface="Calibri"/>
              </a:rPr>
              <a:t>Michael Snyder</a:t>
            </a:r>
            <a:endParaRPr lang="en-CA" dirty="0"/>
          </a:p>
          <a:p>
            <a:endParaRPr lang="en-US" dirty="0"/>
          </a:p>
        </p:txBody>
      </p:sp>
    </p:spTree>
    <p:extLst>
      <p:ext uri="{BB962C8B-B14F-4D97-AF65-F5344CB8AC3E}">
        <p14:creationId xmlns:p14="http://schemas.microsoft.com/office/powerpoint/2010/main" val="147507641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254000"/>
            <a:ext cx="7569200" cy="812800"/>
          </a:xfrm>
        </p:spPr>
        <p:txBody>
          <a:bodyPr>
            <a:noAutofit/>
          </a:bodyPr>
          <a:lstStyle/>
          <a:p>
            <a:r>
              <a:rPr lang="en-US" sz="2000" dirty="0" smtClean="0"/>
              <a:t>Why is Roberts Bank So Rich in Wildlife?  </a:t>
            </a:r>
            <a:br>
              <a:rPr lang="en-US" sz="2000" dirty="0" smtClean="0"/>
            </a:br>
            <a:r>
              <a:rPr lang="en-US" sz="2000" dirty="0" smtClean="0"/>
              <a:t>Fraser River Fresh Water Outflow Interacts with the Tides that Creates Rich Biofilm</a:t>
            </a:r>
            <a:endParaRPr lang="en-US" sz="2000" dirty="0"/>
          </a:p>
        </p:txBody>
      </p:sp>
      <p:pic>
        <p:nvPicPr>
          <p:cNvPr id="3" name="Picture 2" descr="1-Screen Shot 2021-03-02 at 4.36.04 P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1160075"/>
            <a:ext cx="7988300" cy="5336686"/>
          </a:xfrm>
          <a:prstGeom prst="rect">
            <a:avLst/>
          </a:prstGeom>
        </p:spPr>
      </p:pic>
      <p:sp>
        <p:nvSpPr>
          <p:cNvPr id="4" name="TextBox 3"/>
          <p:cNvSpPr txBox="1"/>
          <p:nvPr/>
        </p:nvSpPr>
        <p:spPr>
          <a:xfrm>
            <a:off x="3022600" y="4127500"/>
            <a:ext cx="2476500" cy="400110"/>
          </a:xfrm>
          <a:prstGeom prst="rect">
            <a:avLst/>
          </a:prstGeom>
          <a:noFill/>
        </p:spPr>
        <p:txBody>
          <a:bodyPr wrap="square" rtlCol="0">
            <a:spAutoFit/>
          </a:bodyPr>
          <a:lstStyle/>
          <a:p>
            <a:r>
              <a:rPr lang="en-US" sz="2000" dirty="0" smtClean="0">
                <a:solidFill>
                  <a:schemeClr val="bg1"/>
                </a:solidFill>
              </a:rPr>
              <a:t>Biofilm</a:t>
            </a:r>
            <a:endParaRPr lang="en-US" sz="2000" dirty="0">
              <a:solidFill>
                <a:schemeClr val="bg1"/>
              </a:solidFill>
            </a:endParaRPr>
          </a:p>
        </p:txBody>
      </p:sp>
    </p:spTree>
    <p:extLst>
      <p:ext uri="{BB962C8B-B14F-4D97-AF65-F5344CB8AC3E}">
        <p14:creationId xmlns:p14="http://schemas.microsoft.com/office/powerpoint/2010/main" val="14053153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7;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25400"/>
            <a:ext cx="9144000" cy="6858000"/>
          </a:xfrm>
          <a:prstGeom prst="rect">
            <a:avLst/>
          </a:prstGeom>
          <a:noFill/>
          <a:ln>
            <a:noFill/>
          </a:ln>
        </p:spPr>
      </p:pic>
      <p:sp>
        <p:nvSpPr>
          <p:cNvPr id="2" name="Title 1"/>
          <p:cNvSpPr>
            <a:spLocks noGrp="1"/>
          </p:cNvSpPr>
          <p:nvPr>
            <p:ph type="title"/>
          </p:nvPr>
        </p:nvSpPr>
        <p:spPr>
          <a:xfrm>
            <a:off x="609600" y="0"/>
            <a:ext cx="7912100" cy="901700"/>
          </a:xfrm>
        </p:spPr>
        <p:txBody>
          <a:bodyPr/>
          <a:lstStyle/>
          <a:p>
            <a:r>
              <a:rPr lang="en-US" dirty="0" smtClean="0">
                <a:solidFill>
                  <a:srgbClr val="FFFFFF"/>
                </a:solidFill>
              </a:rPr>
              <a:t>Marine (Saltwater) Biofilm</a:t>
            </a:r>
            <a:endParaRPr lang="en-US" dirty="0">
              <a:solidFill>
                <a:srgbClr val="FFFFFF"/>
              </a:solidFill>
            </a:endParaRPr>
          </a:p>
        </p:txBody>
      </p:sp>
      <p:sp>
        <p:nvSpPr>
          <p:cNvPr id="3" name="Text Placeholder 2"/>
          <p:cNvSpPr>
            <a:spLocks noGrp="1"/>
          </p:cNvSpPr>
          <p:nvPr>
            <p:ph idx="1"/>
          </p:nvPr>
        </p:nvSpPr>
        <p:spPr>
          <a:xfrm>
            <a:off x="0" y="749300"/>
            <a:ext cx="8877300" cy="1181100"/>
          </a:xfrm>
        </p:spPr>
        <p:txBody>
          <a:bodyPr>
            <a:noAutofit/>
          </a:bodyPr>
          <a:lstStyle/>
          <a:p>
            <a:pPr marL="114300" indent="0">
              <a:buNone/>
            </a:pPr>
            <a:r>
              <a:rPr lang="en-CA" sz="2000" b="1" dirty="0">
                <a:solidFill>
                  <a:srgbClr val="FFFFFF"/>
                </a:solidFill>
              </a:rPr>
              <a:t>Biofilm is a community of diatoms, bacteria and tiny invertebrates living in a thin mucus coating on the surface of mud in intertidal waters -</a:t>
            </a:r>
            <a:r>
              <a:rPr lang="en-CA" sz="2000" b="1" dirty="0">
                <a:solidFill>
                  <a:schemeClr val="tx1"/>
                </a:solidFill>
              </a:rPr>
              <a:t> a veritable biological powerhouse:  </a:t>
            </a:r>
          </a:p>
        </p:txBody>
      </p:sp>
      <p:sp>
        <p:nvSpPr>
          <p:cNvPr id="5" name="TextBox 4"/>
          <p:cNvSpPr txBox="1"/>
          <p:nvPr/>
        </p:nvSpPr>
        <p:spPr>
          <a:xfrm>
            <a:off x="0" y="5715794"/>
            <a:ext cx="9245600" cy="1231106"/>
          </a:xfrm>
          <a:prstGeom prst="rect">
            <a:avLst/>
          </a:prstGeom>
          <a:noFill/>
        </p:spPr>
        <p:txBody>
          <a:bodyPr wrap="square" rtlCol="0">
            <a:spAutoFit/>
          </a:bodyPr>
          <a:lstStyle/>
          <a:p>
            <a:r>
              <a:rPr lang="en-CA" sz="2000" dirty="0">
                <a:solidFill>
                  <a:srgbClr val="FF0000"/>
                </a:solidFill>
              </a:rPr>
              <a:t>Biofilm becomes most critical in April/May as a result of salinity oscillations, due to the pre-freshet interacting with the tide, shocking the diatoms into a super fatty acid production phase - </a:t>
            </a:r>
            <a:r>
              <a:rPr lang="en-CA" sz="2000" u="sng" dirty="0">
                <a:solidFill>
                  <a:srgbClr val="FF0000"/>
                </a:solidFill>
              </a:rPr>
              <a:t>during spring (breeding) migration of shorebirds</a:t>
            </a:r>
            <a:endParaRPr lang="en-CA" sz="2000" dirty="0">
              <a:solidFill>
                <a:srgbClr val="FF0000"/>
              </a:solidFill>
            </a:endParaRPr>
          </a:p>
          <a:p>
            <a:endParaRPr lang="en-US" dirty="0"/>
          </a:p>
        </p:txBody>
      </p:sp>
      <p:sp>
        <p:nvSpPr>
          <p:cNvPr id="6" name="TextBox 5"/>
          <p:cNvSpPr txBox="1"/>
          <p:nvPr/>
        </p:nvSpPr>
        <p:spPr>
          <a:xfrm>
            <a:off x="0" y="1663700"/>
            <a:ext cx="6870700" cy="4016484"/>
          </a:xfrm>
          <a:prstGeom prst="rect">
            <a:avLst/>
          </a:prstGeom>
          <a:noFill/>
        </p:spPr>
        <p:txBody>
          <a:bodyPr wrap="square" rtlCol="0">
            <a:spAutoFit/>
          </a:bodyPr>
          <a:lstStyle/>
          <a:p>
            <a:pPr marL="457200" lvl="0" indent="-342900">
              <a:spcBef>
                <a:spcPts val="360"/>
              </a:spcBef>
              <a:buSzPts val="1800"/>
              <a:buFont typeface="Wingdings" charset="2"/>
              <a:buChar char="§"/>
            </a:pPr>
            <a:r>
              <a:rPr lang="en-CA" sz="2000" b="1" dirty="0">
                <a:latin typeface="Calibri"/>
                <a:ea typeface="Calibri"/>
                <a:cs typeface="Calibri"/>
                <a:sym typeface="Calibri"/>
              </a:rPr>
              <a:t>Prime source of polyunsaturated fatty acids, including omega-3's, which cannot be produced by fish or birds themselves, as well as other nutrients</a:t>
            </a:r>
          </a:p>
          <a:p>
            <a:pPr marL="457200" lvl="0" indent="-342900">
              <a:spcBef>
                <a:spcPts val="360"/>
              </a:spcBef>
              <a:buSzPts val="1800"/>
              <a:buFont typeface="Wingdings" charset="2"/>
              <a:buChar char="§"/>
            </a:pPr>
            <a:r>
              <a:rPr lang="en-CA" sz="2000" b="1" dirty="0">
                <a:latin typeface="Calibri"/>
                <a:ea typeface="Calibri"/>
                <a:cs typeface="Calibri"/>
                <a:sym typeface="Calibri"/>
              </a:rPr>
              <a:t>Fatty acids for shorebirds to complete long-distance migration by improving muscle performance etc.</a:t>
            </a:r>
          </a:p>
          <a:p>
            <a:pPr marL="457200" lvl="0" indent="-342900">
              <a:spcBef>
                <a:spcPts val="360"/>
              </a:spcBef>
              <a:buSzPts val="1800"/>
              <a:buFont typeface="Wingdings" charset="2"/>
              <a:buChar char="§"/>
            </a:pPr>
            <a:r>
              <a:rPr lang="en-CA" sz="2000" b="1" dirty="0">
                <a:latin typeface="Calibri"/>
                <a:ea typeface="Calibri"/>
                <a:cs typeface="Calibri"/>
                <a:sym typeface="Calibri"/>
              </a:rPr>
              <a:t>Important food for migratory birds, salmon, fishes, etc.</a:t>
            </a:r>
          </a:p>
          <a:p>
            <a:pPr marL="457200" lvl="0" indent="-342900">
              <a:spcBef>
                <a:spcPts val="360"/>
              </a:spcBef>
              <a:buSzPts val="1800"/>
              <a:buFont typeface="Wingdings" charset="2"/>
              <a:buChar char="§"/>
            </a:pPr>
            <a:r>
              <a:rPr lang="en-CA" sz="2000" b="1" dirty="0">
                <a:latin typeface="Calibri"/>
                <a:ea typeface="Calibri"/>
                <a:cs typeface="Calibri"/>
                <a:sym typeface="Calibri"/>
              </a:rPr>
              <a:t>Lower levels of the food chain consume biofilm directly – such as crabs, mud shrimp, clams, snails.</a:t>
            </a:r>
          </a:p>
          <a:p>
            <a:pPr marL="457200" lvl="0" indent="-342900">
              <a:spcBef>
                <a:spcPts val="360"/>
              </a:spcBef>
              <a:buSzPts val="1800"/>
              <a:buFont typeface="Wingdings" charset="2"/>
              <a:buChar char="§"/>
            </a:pPr>
            <a:r>
              <a:rPr lang="en-CA" sz="2000" b="1" dirty="0">
                <a:latin typeface="Calibri"/>
                <a:ea typeface="Calibri"/>
                <a:cs typeface="Calibri"/>
                <a:sym typeface="Calibri"/>
              </a:rPr>
              <a:t>When fishes, birds, etc. consume these prey they are also consuming fatty acids.</a:t>
            </a:r>
          </a:p>
          <a:p>
            <a:pPr marL="457200" lvl="0" indent="-342900">
              <a:spcBef>
                <a:spcPts val="360"/>
              </a:spcBef>
              <a:buSzPts val="1800"/>
              <a:buFont typeface="Wingdings" charset="2"/>
              <a:buChar char="§"/>
            </a:pPr>
            <a:r>
              <a:rPr lang="en-CA" sz="2000" b="1" dirty="0">
                <a:latin typeface="Calibri"/>
                <a:ea typeface="Calibri"/>
                <a:cs typeface="Calibri"/>
                <a:sym typeface="Calibri"/>
              </a:rPr>
              <a:t>When orcas feed on salmon, or birds of prey feed on other birds and fishes, they also consume fatty acids</a:t>
            </a:r>
            <a:r>
              <a:rPr lang="en-CA" sz="2000" b="1" dirty="0" smtClean="0">
                <a:latin typeface="Calibri"/>
                <a:ea typeface="Calibri"/>
                <a:cs typeface="Calibri"/>
                <a:sym typeface="Calibri"/>
              </a:rPr>
              <a:t>.</a:t>
            </a:r>
            <a:endParaRPr lang="en-CA" sz="2000" b="1" dirty="0">
              <a:latin typeface="Calibri"/>
              <a:ea typeface="Calibri"/>
              <a:cs typeface="Calibri"/>
              <a:sym typeface="Calibri"/>
            </a:endParaRPr>
          </a:p>
        </p:txBody>
      </p:sp>
      <p:sp>
        <p:nvSpPr>
          <p:cNvPr id="7" name="TextBox 6"/>
          <p:cNvSpPr txBox="1"/>
          <p:nvPr/>
        </p:nvSpPr>
        <p:spPr>
          <a:xfrm rot="16200000">
            <a:off x="8039100" y="4483100"/>
            <a:ext cx="13716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pic>
        <p:nvPicPr>
          <p:cNvPr id="8" name="Picture 7" descr="IMG_05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125" y="3340100"/>
            <a:ext cx="971550" cy="1295400"/>
          </a:xfrm>
          <a:prstGeom prst="rect">
            <a:avLst/>
          </a:prstGeom>
        </p:spPr>
      </p:pic>
    </p:spTree>
    <p:extLst>
      <p:ext uri="{BB962C8B-B14F-4D97-AF65-F5344CB8AC3E}">
        <p14:creationId xmlns:p14="http://schemas.microsoft.com/office/powerpoint/2010/main" val="24526727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8500" y="1320800"/>
            <a:ext cx="7899400" cy="4978400"/>
          </a:xfrm>
          <a:prstGeom prst="rect">
            <a:avLst/>
          </a:prstGeom>
          <a:noFill/>
          <a:ln>
            <a:noFill/>
          </a:ln>
        </p:spPr>
      </p:pic>
      <p:sp>
        <p:nvSpPr>
          <p:cNvPr id="2" name="TextBox 1"/>
          <p:cNvSpPr txBox="1"/>
          <p:nvPr/>
        </p:nvSpPr>
        <p:spPr>
          <a:xfrm>
            <a:off x="533400" y="368300"/>
            <a:ext cx="4229100" cy="461665"/>
          </a:xfrm>
          <a:prstGeom prst="rect">
            <a:avLst/>
          </a:prstGeom>
          <a:noFill/>
        </p:spPr>
        <p:txBody>
          <a:bodyPr wrap="square" rtlCol="0">
            <a:spAutoFit/>
          </a:bodyPr>
          <a:lstStyle/>
          <a:p>
            <a:r>
              <a:rPr lang="en-US" sz="2400" b="1" dirty="0" smtClean="0">
                <a:solidFill>
                  <a:srgbClr val="008000"/>
                </a:solidFill>
                <a:latin typeface="+mj-lt"/>
              </a:rPr>
              <a:t>Roberts Bank Mud Flats</a:t>
            </a:r>
            <a:endParaRPr lang="en-US" sz="2400" b="1" dirty="0">
              <a:solidFill>
                <a:srgbClr val="008000"/>
              </a:solidFill>
              <a:latin typeface="+mj-lt"/>
            </a:endParaRPr>
          </a:p>
        </p:txBody>
      </p:sp>
      <p:sp>
        <p:nvSpPr>
          <p:cNvPr id="3" name="TextBox 2"/>
          <p:cNvSpPr txBox="1"/>
          <p:nvPr/>
        </p:nvSpPr>
        <p:spPr>
          <a:xfrm>
            <a:off x="4127500" y="1333500"/>
            <a:ext cx="4381500" cy="1938992"/>
          </a:xfrm>
          <a:prstGeom prst="rect">
            <a:avLst/>
          </a:prstGeom>
          <a:noFill/>
        </p:spPr>
        <p:txBody>
          <a:bodyPr wrap="square" rtlCol="0">
            <a:spAutoFit/>
          </a:bodyPr>
          <a:lstStyle/>
          <a:p>
            <a:pPr algn="just"/>
            <a:r>
              <a:rPr lang="en-US" sz="2400" b="1" dirty="0" smtClean="0">
                <a:solidFill>
                  <a:srgbClr val="FFFFFF"/>
                </a:solidFill>
              </a:rPr>
              <a:t>A major refueling stop for the western sandpiper and other shorebirds, where they stop to refuel for the next leg of their journey</a:t>
            </a:r>
            <a:endParaRPr lang="en-US" sz="2400" b="1" dirty="0">
              <a:solidFill>
                <a:srgbClr val="FFFFFF"/>
              </a:solidFill>
            </a:endParaRPr>
          </a:p>
        </p:txBody>
      </p:sp>
      <p:sp>
        <p:nvSpPr>
          <p:cNvPr id="4" name="TextBox 3"/>
          <p:cNvSpPr txBox="1"/>
          <p:nvPr/>
        </p:nvSpPr>
        <p:spPr>
          <a:xfrm>
            <a:off x="952500" y="5740400"/>
            <a:ext cx="15494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pic>
        <p:nvPicPr>
          <p:cNvPr id="6" name="Picture 5" descr="IMG_055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8700" y="3492499"/>
            <a:ext cx="1978025" cy="2637367"/>
          </a:xfrm>
          <a:prstGeom prst="rect">
            <a:avLst/>
          </a:prstGeom>
        </p:spPr>
      </p:pic>
      <p:sp>
        <p:nvSpPr>
          <p:cNvPr id="5" name="Rectangle 4"/>
          <p:cNvSpPr/>
          <p:nvPr/>
        </p:nvSpPr>
        <p:spPr>
          <a:xfrm>
            <a:off x="3505200" y="4831090"/>
            <a:ext cx="2552700" cy="1200329"/>
          </a:xfrm>
          <a:prstGeom prst="rect">
            <a:avLst/>
          </a:prstGeom>
        </p:spPr>
        <p:txBody>
          <a:bodyPr wrap="square">
            <a:spAutoFit/>
          </a:bodyPr>
          <a:lstStyle/>
          <a:p>
            <a:r>
              <a:rPr lang="en-US" sz="1800" b="1" dirty="0">
                <a:solidFill>
                  <a:schemeClr val="bg1"/>
                </a:solidFill>
              </a:rPr>
              <a:t>Sandpipers probe the mud and suck up the nutrient rich biofilm </a:t>
            </a:r>
            <a:r>
              <a:rPr lang="mr-IN" sz="1800" b="1" dirty="0">
                <a:solidFill>
                  <a:schemeClr val="bg1"/>
                </a:solidFill>
              </a:rPr>
              <a:t>–</a:t>
            </a:r>
            <a:r>
              <a:rPr lang="en-US" sz="1800" b="1" dirty="0">
                <a:solidFill>
                  <a:schemeClr val="bg1"/>
                </a:solidFill>
              </a:rPr>
              <a:t> 60% + of their diet</a:t>
            </a:r>
          </a:p>
        </p:txBody>
      </p:sp>
      <p:sp>
        <p:nvSpPr>
          <p:cNvPr id="7" name="Rectangle 6"/>
          <p:cNvSpPr/>
          <p:nvPr/>
        </p:nvSpPr>
        <p:spPr>
          <a:xfrm>
            <a:off x="825500" y="1440190"/>
            <a:ext cx="2705100" cy="1200329"/>
          </a:xfrm>
          <a:prstGeom prst="rect">
            <a:avLst/>
          </a:prstGeom>
        </p:spPr>
        <p:txBody>
          <a:bodyPr wrap="square">
            <a:spAutoFit/>
          </a:bodyPr>
          <a:lstStyle/>
          <a:p>
            <a:r>
              <a:rPr lang="en-US" sz="1800" b="1" dirty="0">
                <a:solidFill>
                  <a:srgbClr val="FFFFFF"/>
                </a:solidFill>
              </a:rPr>
              <a:t>Mud flat Slime </a:t>
            </a:r>
            <a:r>
              <a:rPr lang="mr-IN" sz="1800" b="1" dirty="0">
                <a:solidFill>
                  <a:srgbClr val="FFFFFF"/>
                </a:solidFill>
              </a:rPr>
              <a:t>–</a:t>
            </a:r>
            <a:r>
              <a:rPr lang="en-US" sz="1800" b="1" dirty="0">
                <a:solidFill>
                  <a:srgbClr val="FFFFFF"/>
                </a:solidFill>
              </a:rPr>
              <a:t> thin mucus coating of diatom-rich biofilm on the surface</a:t>
            </a:r>
          </a:p>
        </p:txBody>
      </p:sp>
      <p:sp>
        <p:nvSpPr>
          <p:cNvPr id="8" name="TextBox 7"/>
          <p:cNvSpPr txBox="1"/>
          <p:nvPr/>
        </p:nvSpPr>
        <p:spPr>
          <a:xfrm>
            <a:off x="774700" y="2730500"/>
            <a:ext cx="3556000" cy="2062103"/>
          </a:xfrm>
          <a:prstGeom prst="rect">
            <a:avLst/>
          </a:prstGeom>
          <a:noFill/>
        </p:spPr>
        <p:txBody>
          <a:bodyPr wrap="square" rtlCol="0">
            <a:spAutoFit/>
          </a:bodyPr>
          <a:lstStyle/>
          <a:p>
            <a:r>
              <a:rPr lang="en-CA" sz="1600" b="1" dirty="0">
                <a:solidFill>
                  <a:schemeClr val="tx1"/>
                </a:solidFill>
              </a:rPr>
              <a:t>RBT2 dampens salinity oscillations over the entirety of Roberts Bank in April/May the effects of which scientists have portrayed as irreversible, </a:t>
            </a:r>
            <a:r>
              <a:rPr lang="en-CA" sz="1600" b="1" dirty="0" err="1">
                <a:solidFill>
                  <a:schemeClr val="tx1"/>
                </a:solidFill>
              </a:rPr>
              <a:t>unmitigable</a:t>
            </a:r>
            <a:r>
              <a:rPr lang="en-CA" sz="1600" b="1" dirty="0">
                <a:solidFill>
                  <a:schemeClr val="tx1"/>
                </a:solidFill>
              </a:rPr>
              <a:t> and immediate with no means to rectify the damage once RBT2 is approved</a:t>
            </a:r>
            <a:r>
              <a:rPr lang="en-CA" sz="1600" b="1" dirty="0" smtClean="0">
                <a:solidFill>
                  <a:schemeClr val="tx1"/>
                </a:solidFill>
              </a:rPr>
              <a:t>.</a:t>
            </a:r>
            <a:endParaRPr lang="en-CA" sz="1600" b="1" dirty="0">
              <a:solidFill>
                <a:schemeClr val="tx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txBox="1">
            <a:spLocks noGrp="1"/>
          </p:cNvSpPr>
          <p:nvPr>
            <p:ph type="title"/>
          </p:nvPr>
        </p:nvSpPr>
        <p:spPr>
          <a:xfrm>
            <a:off x="482600" y="1857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CA" dirty="0"/>
              <a:t>Threats </a:t>
            </a:r>
            <a:endParaRPr dirty="0"/>
          </a:p>
        </p:txBody>
      </p:sp>
      <p:pic>
        <p:nvPicPr>
          <p:cNvPr id="243" name="Google Shape;243;p27"/>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a:stretch/>
        </p:blipFill>
        <p:spPr>
          <a:xfrm>
            <a:off x="546100" y="1193800"/>
            <a:ext cx="8166100" cy="5080000"/>
          </a:xfrm>
          <a:prstGeom prst="rect">
            <a:avLst/>
          </a:prstGeom>
          <a:noFill/>
          <a:ln>
            <a:noFill/>
          </a:ln>
        </p:spPr>
      </p:pic>
      <p:sp>
        <p:nvSpPr>
          <p:cNvPr id="2" name="TextBox 1"/>
          <p:cNvSpPr txBox="1"/>
          <p:nvPr/>
        </p:nvSpPr>
        <p:spPr>
          <a:xfrm>
            <a:off x="558800" y="5054600"/>
            <a:ext cx="4914900" cy="461665"/>
          </a:xfrm>
          <a:prstGeom prst="rect">
            <a:avLst/>
          </a:prstGeom>
          <a:noFill/>
        </p:spPr>
        <p:txBody>
          <a:bodyPr wrap="square" rtlCol="0">
            <a:spAutoFit/>
          </a:bodyPr>
          <a:lstStyle/>
          <a:p>
            <a:r>
              <a:rPr lang="en-US" sz="2400" b="1" dirty="0" smtClean="0">
                <a:solidFill>
                  <a:schemeClr val="bg1"/>
                </a:solidFill>
              </a:rPr>
              <a:t>Ever Increasing Vessel Traffic</a:t>
            </a:r>
            <a:endParaRPr lang="en-US" sz="2400" b="1" dirty="0">
              <a:solidFill>
                <a:schemeClr val="bg1"/>
              </a:solidFill>
            </a:endParaRPr>
          </a:p>
        </p:txBody>
      </p:sp>
      <p:sp>
        <p:nvSpPr>
          <p:cNvPr id="3" name="TextBox 2"/>
          <p:cNvSpPr txBox="1"/>
          <p:nvPr/>
        </p:nvSpPr>
        <p:spPr>
          <a:xfrm>
            <a:off x="5168900" y="3175000"/>
            <a:ext cx="3124200" cy="830997"/>
          </a:xfrm>
          <a:prstGeom prst="rect">
            <a:avLst/>
          </a:prstGeom>
          <a:noFill/>
        </p:spPr>
        <p:txBody>
          <a:bodyPr wrap="square" rtlCol="0">
            <a:spAutoFit/>
          </a:bodyPr>
          <a:lstStyle/>
          <a:p>
            <a:r>
              <a:rPr lang="en-US" sz="2400" b="1" dirty="0" smtClean="0">
                <a:solidFill>
                  <a:srgbClr val="FFFFFF"/>
                </a:solidFill>
              </a:rPr>
              <a:t>Port and Industrial Expansion</a:t>
            </a:r>
            <a:endParaRPr lang="en-US" sz="2400" b="1" dirty="0">
              <a:solidFill>
                <a:srgbClr val="FFFFFF"/>
              </a:solidFill>
            </a:endParaRPr>
          </a:p>
        </p:txBody>
      </p:sp>
      <p:sp>
        <p:nvSpPr>
          <p:cNvPr id="4" name="TextBox 3"/>
          <p:cNvSpPr txBox="1"/>
          <p:nvPr/>
        </p:nvSpPr>
        <p:spPr>
          <a:xfrm>
            <a:off x="4406900" y="5702300"/>
            <a:ext cx="3962400" cy="461665"/>
          </a:xfrm>
          <a:prstGeom prst="rect">
            <a:avLst/>
          </a:prstGeom>
          <a:noFill/>
        </p:spPr>
        <p:txBody>
          <a:bodyPr wrap="square" rtlCol="0">
            <a:spAutoFit/>
          </a:bodyPr>
          <a:lstStyle/>
          <a:p>
            <a:r>
              <a:rPr lang="en-US" sz="2400" b="1" dirty="0" smtClean="0">
                <a:solidFill>
                  <a:srgbClr val="FFFFFF"/>
                </a:solidFill>
              </a:rPr>
              <a:t>Urban Development</a:t>
            </a:r>
            <a:endParaRPr lang="en-US" sz="2400" b="1" dirty="0">
              <a:solidFill>
                <a:srgbClr val="FFFFFF"/>
              </a:solidFill>
            </a:endParaRPr>
          </a:p>
        </p:txBody>
      </p:sp>
      <p:sp>
        <p:nvSpPr>
          <p:cNvPr id="5" name="TextBox 4"/>
          <p:cNvSpPr txBox="1"/>
          <p:nvPr/>
        </p:nvSpPr>
        <p:spPr>
          <a:xfrm>
            <a:off x="7124700" y="6223000"/>
            <a:ext cx="1651000" cy="523220"/>
          </a:xfrm>
          <a:prstGeom prst="rect">
            <a:avLst/>
          </a:prstGeom>
          <a:noFill/>
        </p:spPr>
        <p:txBody>
          <a:bodyPr wrap="square" rtlCol="0">
            <a:spAutoFit/>
          </a:bodyPr>
          <a:lstStyle/>
          <a:p>
            <a:pPr lvl="0"/>
            <a:r>
              <a:rPr lang="en-CA" dirty="0">
                <a:solidFill>
                  <a:schemeClr val="lt1"/>
                </a:solidFill>
                <a:latin typeface="Calibri"/>
                <a:ea typeface="Calibri"/>
                <a:cs typeface="Calibri"/>
                <a:sym typeface="Calibri"/>
              </a:rPr>
              <a:t>© Tom Middleton</a:t>
            </a:r>
            <a:endParaRPr lang="en-CA" dirty="0"/>
          </a:p>
          <a:p>
            <a:endParaRPr lang="en-US" dirty="0"/>
          </a:p>
        </p:txBody>
      </p:sp>
      <p:sp>
        <p:nvSpPr>
          <p:cNvPr id="6" name="Rectangle 5"/>
          <p:cNvSpPr/>
          <p:nvPr/>
        </p:nvSpPr>
        <p:spPr>
          <a:xfrm>
            <a:off x="7032962" y="1408212"/>
            <a:ext cx="1504275" cy="307777"/>
          </a:xfrm>
          <a:prstGeom prst="rect">
            <a:avLst/>
          </a:prstGeom>
        </p:spPr>
        <p:txBody>
          <a:bodyPr wrap="none">
            <a:spAutoFit/>
          </a:bodyPr>
          <a:lstStyle/>
          <a:p>
            <a:pPr lvl="0"/>
            <a:r>
              <a:rPr lang="en-CA" dirty="0">
                <a:solidFill>
                  <a:schemeClr val="lt1"/>
                </a:solidFill>
                <a:latin typeface="Calibri"/>
                <a:ea typeface="Calibri"/>
                <a:cs typeface="Calibri"/>
                <a:sym typeface="Calibri"/>
              </a:rPr>
              <a:t>© Tom Middleton</a:t>
            </a:r>
            <a:endParaRPr lang="en-CA"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ToWebinar 01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9066" y="1799886"/>
            <a:ext cx="7450667" cy="4397715"/>
          </a:xfrm>
          <a:prstGeom prst="rect">
            <a:avLst/>
          </a:prstGeom>
        </p:spPr>
      </p:pic>
      <p:sp>
        <p:nvSpPr>
          <p:cNvPr id="3" name="Title 2"/>
          <p:cNvSpPr>
            <a:spLocks noGrp="1"/>
          </p:cNvSpPr>
          <p:nvPr>
            <p:ph type="title"/>
          </p:nvPr>
        </p:nvSpPr>
        <p:spPr/>
        <p:txBody>
          <a:bodyPr/>
          <a:lstStyle/>
          <a:p>
            <a:r>
              <a:rPr lang="en-US" dirty="0" smtClean="0"/>
              <a:t>UBC Study Dr. Tara Martin</a:t>
            </a:r>
            <a:endParaRPr lang="en-US" dirty="0"/>
          </a:p>
        </p:txBody>
      </p:sp>
    </p:spTree>
    <p:extLst>
      <p:ext uri="{BB962C8B-B14F-4D97-AF65-F5344CB8AC3E}">
        <p14:creationId xmlns:p14="http://schemas.microsoft.com/office/powerpoint/2010/main" val="36306614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8077200" cy="800100"/>
          </a:xfrm>
        </p:spPr>
        <p:txBody>
          <a:bodyPr/>
          <a:lstStyle/>
          <a:p>
            <a:r>
              <a:rPr lang="en-US" dirty="0"/>
              <a:t>https://www.3billionbirds.org/</a:t>
            </a:r>
          </a:p>
        </p:txBody>
      </p:sp>
      <p:pic>
        <p:nvPicPr>
          <p:cNvPr id="7" name="Picture 6" descr="image0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100" y="1295400"/>
            <a:ext cx="6336782" cy="4644390"/>
          </a:xfrm>
          <a:prstGeom prst="rect">
            <a:avLst/>
          </a:prstGeom>
        </p:spPr>
      </p:pic>
      <p:sp>
        <p:nvSpPr>
          <p:cNvPr id="5" name="TextBox 4"/>
          <p:cNvSpPr txBox="1"/>
          <p:nvPr/>
        </p:nvSpPr>
        <p:spPr>
          <a:xfrm>
            <a:off x="4864100" y="2908300"/>
            <a:ext cx="1739900" cy="307777"/>
          </a:xfrm>
          <a:prstGeom prst="rect">
            <a:avLst/>
          </a:prstGeom>
          <a:noFill/>
        </p:spPr>
        <p:txBody>
          <a:bodyPr wrap="square" rtlCol="0">
            <a:spAutoFit/>
          </a:bodyPr>
          <a:lstStyle/>
          <a:p>
            <a:r>
              <a:rPr lang="en-US" dirty="0" smtClean="0">
                <a:solidFill>
                  <a:schemeClr val="bg1"/>
                </a:solidFill>
              </a:rPr>
              <a:t>#</a:t>
            </a:r>
            <a:r>
              <a:rPr lang="en-US" dirty="0" err="1" smtClean="0">
                <a:solidFill>
                  <a:schemeClr val="bg1"/>
                </a:solidFill>
              </a:rPr>
              <a:t>BringBirdsBack</a:t>
            </a:r>
            <a:endParaRPr lang="en-US" dirty="0">
              <a:solidFill>
                <a:schemeClr val="bg1"/>
              </a:solidFill>
            </a:endParaRPr>
          </a:p>
        </p:txBody>
      </p:sp>
      <p:sp>
        <p:nvSpPr>
          <p:cNvPr id="8" name="TextBox 7"/>
          <p:cNvSpPr txBox="1"/>
          <p:nvPr/>
        </p:nvSpPr>
        <p:spPr>
          <a:xfrm>
            <a:off x="584200" y="5992793"/>
            <a:ext cx="8331200" cy="954107"/>
          </a:xfrm>
          <a:prstGeom prst="rect">
            <a:avLst/>
          </a:prstGeom>
          <a:noFill/>
        </p:spPr>
        <p:txBody>
          <a:bodyPr wrap="square" rtlCol="0">
            <a:spAutoFit/>
          </a:bodyPr>
          <a:lstStyle/>
          <a:p>
            <a:r>
              <a:rPr lang="en-CA" b="1" dirty="0" smtClean="0"/>
              <a:t>“ IF </a:t>
            </a:r>
            <a:r>
              <a:rPr lang="en-CA" b="1" dirty="0"/>
              <a:t>YOU TAKE CARE OF BIRDS, YOU TAKE CARE OF MOST OF THE ENVIRONMENTAL PROBLEMS IN THE WORLD.</a:t>
            </a:r>
            <a:r>
              <a:rPr lang="en-CA" b="1" dirty="0" smtClean="0"/>
              <a:t>” Thomas Lovejoy </a:t>
            </a:r>
            <a:r>
              <a:rPr lang="en-US" b="1" dirty="0"/>
              <a:t>The Godfather of Biodiversity </a:t>
            </a:r>
            <a:r>
              <a:rPr lang="mr-IN" b="1" dirty="0"/>
              <a:t>–</a:t>
            </a:r>
            <a:r>
              <a:rPr lang="en-US" b="1" dirty="0"/>
              <a:t> Senior Fellow UN Foundation</a:t>
            </a:r>
            <a:endParaRPr lang="en-CA" b="1" dirty="0"/>
          </a:p>
          <a:p>
            <a:endParaRPr lang="en-US" dirty="0"/>
          </a:p>
        </p:txBody>
      </p:sp>
      <p:sp>
        <p:nvSpPr>
          <p:cNvPr id="9" name="TextBox 8"/>
          <p:cNvSpPr txBox="1"/>
          <p:nvPr/>
        </p:nvSpPr>
        <p:spPr>
          <a:xfrm>
            <a:off x="7023100" y="1257300"/>
            <a:ext cx="1917700" cy="4462761"/>
          </a:xfrm>
          <a:prstGeom prst="rect">
            <a:avLst/>
          </a:prstGeom>
          <a:noFill/>
        </p:spPr>
        <p:txBody>
          <a:bodyPr wrap="square" rtlCol="0">
            <a:spAutoFit/>
          </a:bodyPr>
          <a:lstStyle/>
          <a:p>
            <a:r>
              <a:rPr lang="en-CA" sz="1800" i="1" dirty="0" smtClean="0"/>
              <a:t>Western Sandpipers:</a:t>
            </a:r>
            <a:br>
              <a:rPr lang="en-CA" sz="1800" i="1" dirty="0" smtClean="0"/>
            </a:br>
            <a:r>
              <a:rPr lang="en-CA" sz="1800" i="1" dirty="0" smtClean="0"/>
              <a:t>“The </a:t>
            </a:r>
            <a:r>
              <a:rPr lang="en-CA" sz="1800" i="1" dirty="0"/>
              <a:t>overall trend from 1991 to 2017 indicates a decline of -2%/year (P = 0.09)</a:t>
            </a:r>
            <a:r>
              <a:rPr lang="en-CA" sz="1800" i="1" dirty="0" smtClean="0"/>
              <a:t>.” Canadian Wildlife Service.</a:t>
            </a:r>
          </a:p>
          <a:p>
            <a:endParaRPr lang="en-CA" sz="1800" i="1" dirty="0" smtClean="0"/>
          </a:p>
          <a:p>
            <a:r>
              <a:rPr lang="en-CA" sz="1800" i="1" dirty="0" smtClean="0"/>
              <a:t>As a group shorebirds in Canada have declined by 40% since 1970</a:t>
            </a:r>
            <a:endParaRPr lang="en-CA" sz="1800" i="1" dirty="0"/>
          </a:p>
          <a:p>
            <a:endParaRPr lang="en-US" dirty="0"/>
          </a:p>
        </p:txBody>
      </p:sp>
    </p:spTree>
    <p:extLst>
      <p:ext uri="{BB962C8B-B14F-4D97-AF65-F5344CB8AC3E}">
        <p14:creationId xmlns:p14="http://schemas.microsoft.com/office/powerpoint/2010/main" val="9708750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900" y="0"/>
            <a:ext cx="9232900" cy="6858000"/>
          </a:xfrm>
          <a:prstGeom prst="rect">
            <a:avLst/>
          </a:prstGeom>
          <a:noFill/>
          <a:ln>
            <a:noFill/>
          </a:ln>
        </p:spPr>
      </p:pic>
      <p:sp>
        <p:nvSpPr>
          <p:cNvPr id="3" name="TextBox 2"/>
          <p:cNvSpPr txBox="1"/>
          <p:nvPr/>
        </p:nvSpPr>
        <p:spPr>
          <a:xfrm>
            <a:off x="0" y="127000"/>
            <a:ext cx="1574800" cy="4524316"/>
          </a:xfrm>
          <a:prstGeom prst="rect">
            <a:avLst/>
          </a:prstGeom>
          <a:noFill/>
        </p:spPr>
        <p:txBody>
          <a:bodyPr wrap="square" rtlCol="0">
            <a:spAutoFit/>
          </a:bodyPr>
          <a:lstStyle/>
          <a:p>
            <a:r>
              <a:rPr lang="en-US" sz="1600" b="1" dirty="0" smtClean="0">
                <a:solidFill>
                  <a:srgbClr val="FFFFFF"/>
                </a:solidFill>
              </a:rPr>
              <a:t>Relied on by millions of shorebirds, herons, orcas, seals, salmon, herring, crabs, and other fishes.</a:t>
            </a:r>
          </a:p>
          <a:p>
            <a:endParaRPr lang="en-US" sz="1600" b="1" dirty="0" smtClean="0">
              <a:solidFill>
                <a:srgbClr val="FFFFFF"/>
              </a:solidFill>
            </a:endParaRPr>
          </a:p>
          <a:p>
            <a:r>
              <a:rPr lang="en-US" sz="1600" b="1" dirty="0" smtClean="0">
                <a:solidFill>
                  <a:srgbClr val="FFFFFF"/>
                </a:solidFill>
              </a:rPr>
              <a:t>Up </a:t>
            </a:r>
            <a:r>
              <a:rPr lang="en-US" sz="1600" b="1" dirty="0">
                <a:solidFill>
                  <a:srgbClr val="FFFFFF"/>
                </a:solidFill>
              </a:rPr>
              <a:t>to 20 million salmon pass through</a:t>
            </a:r>
            <a:r>
              <a:rPr lang="en-US" sz="1600" b="1" dirty="0" smtClean="0">
                <a:solidFill>
                  <a:srgbClr val="FFFFFF"/>
                </a:solidFill>
              </a:rPr>
              <a:t>. </a:t>
            </a:r>
          </a:p>
          <a:p>
            <a:r>
              <a:rPr lang="en-US" sz="1600" b="1" dirty="0" smtClean="0">
                <a:solidFill>
                  <a:srgbClr val="FFFFFF"/>
                </a:solidFill>
              </a:rPr>
              <a:t>Largest </a:t>
            </a:r>
            <a:r>
              <a:rPr lang="en-US" sz="1600" b="1" dirty="0">
                <a:solidFill>
                  <a:srgbClr val="FFFFFF"/>
                </a:solidFill>
              </a:rPr>
              <a:t>gathering of over wintering </a:t>
            </a:r>
            <a:r>
              <a:rPr lang="en-US" sz="1600" b="1" dirty="0" smtClean="0">
                <a:solidFill>
                  <a:srgbClr val="FFFFFF"/>
                </a:solidFill>
              </a:rPr>
              <a:t>raptors.</a:t>
            </a:r>
            <a:endParaRPr lang="en-US" sz="1600" b="1" dirty="0">
              <a:solidFill>
                <a:srgbClr val="FFFFFF"/>
              </a:solidFill>
            </a:endParaRPr>
          </a:p>
          <a:p>
            <a:endParaRPr lang="en-US" sz="1600" b="1" dirty="0">
              <a:solidFill>
                <a:srgbClr val="FFFFFF"/>
              </a:solidFill>
            </a:endParaRPr>
          </a:p>
        </p:txBody>
      </p:sp>
      <p:sp>
        <p:nvSpPr>
          <p:cNvPr id="2" name="TextBox 1"/>
          <p:cNvSpPr txBox="1"/>
          <p:nvPr/>
        </p:nvSpPr>
        <p:spPr>
          <a:xfrm>
            <a:off x="6464300" y="3718679"/>
            <a:ext cx="2857500" cy="3139321"/>
          </a:xfrm>
          <a:prstGeom prst="rect">
            <a:avLst/>
          </a:prstGeom>
          <a:noFill/>
        </p:spPr>
        <p:txBody>
          <a:bodyPr wrap="square" rtlCol="0">
            <a:spAutoFit/>
          </a:bodyPr>
          <a:lstStyle/>
          <a:p>
            <a:r>
              <a:rPr lang="en-US" sz="1800" b="1" dirty="0" smtClean="0">
                <a:solidFill>
                  <a:schemeClr val="bg1"/>
                </a:solidFill>
              </a:rPr>
              <a:t>Terminal 2</a:t>
            </a:r>
          </a:p>
          <a:p>
            <a:pPr marL="285750" indent="-285750">
              <a:buFont typeface="Arial"/>
              <a:buChar char="•"/>
            </a:pPr>
            <a:r>
              <a:rPr lang="en-US" sz="1800" b="1" dirty="0" smtClean="0">
                <a:solidFill>
                  <a:schemeClr val="bg1"/>
                </a:solidFill>
              </a:rPr>
              <a:t>Risks breaking the chain of the pacific flyway</a:t>
            </a:r>
          </a:p>
          <a:p>
            <a:pPr marL="285750" indent="-285750">
              <a:buFont typeface="Arial"/>
              <a:buChar char="•"/>
            </a:pPr>
            <a:r>
              <a:rPr lang="en-US" sz="1800" b="1" dirty="0" smtClean="0">
                <a:solidFill>
                  <a:schemeClr val="bg1"/>
                </a:solidFill>
              </a:rPr>
              <a:t>Destroys critical mudflats</a:t>
            </a:r>
          </a:p>
          <a:p>
            <a:pPr marL="285750" indent="-285750">
              <a:buFont typeface="Arial"/>
              <a:buChar char="•"/>
            </a:pPr>
            <a:r>
              <a:rPr lang="en-US" sz="1800" b="1" dirty="0" smtClean="0">
                <a:solidFill>
                  <a:schemeClr val="bg1"/>
                </a:solidFill>
              </a:rPr>
              <a:t>Puts the Western Sandpiper on the path towards extinction</a:t>
            </a:r>
          </a:p>
          <a:p>
            <a:endParaRPr lang="en-US" sz="1800" b="1" dirty="0" smtClean="0">
              <a:solidFill>
                <a:schemeClr val="bg1"/>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274638"/>
            <a:ext cx="70104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CA" sz="4000" dirty="0">
              <a:solidFill>
                <a:srgbClr val="800080"/>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97" y="1181100"/>
            <a:ext cx="8569003"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6515100" y="5270501"/>
            <a:ext cx="26289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CA" sz="2400" b="1" dirty="0">
                <a:latin typeface="Arial" charset="0"/>
              </a:rPr>
              <a:t>Dr.</a:t>
            </a:r>
            <a:r>
              <a:rPr lang="en-CA" sz="2400" dirty="0">
                <a:latin typeface="Arial" charset="0"/>
              </a:rPr>
              <a:t> </a:t>
            </a:r>
            <a:r>
              <a:rPr lang="en-CA" sz="2400" b="1" dirty="0">
                <a:latin typeface="Arial" charset="0"/>
              </a:rPr>
              <a:t>Marvin </a:t>
            </a:r>
            <a:r>
              <a:rPr lang="en-CA" sz="2400" b="1" dirty="0" err="1">
                <a:latin typeface="Arial" charset="0"/>
              </a:rPr>
              <a:t>Rosenau</a:t>
            </a:r>
            <a:r>
              <a:rPr lang="en-CA" sz="2400" b="1" dirty="0">
                <a:latin typeface="Arial" charset="0"/>
              </a:rPr>
              <a:t/>
            </a:r>
            <a:br>
              <a:rPr lang="en-CA" sz="2400" b="1" dirty="0">
                <a:latin typeface="Arial" charset="0"/>
              </a:rPr>
            </a:br>
            <a:r>
              <a:rPr lang="en-CA" sz="2400" b="1" dirty="0">
                <a:latin typeface="Arial" charset="0"/>
              </a:rPr>
              <a:t>BCIT</a:t>
            </a:r>
            <a:r>
              <a:rPr lang="en-CA" sz="2400" dirty="0">
                <a:latin typeface="Arial" charset="0"/>
              </a:rPr>
              <a:t> </a:t>
            </a:r>
          </a:p>
        </p:txBody>
      </p:sp>
      <p:sp>
        <p:nvSpPr>
          <p:cNvPr id="6" name="TextBox 5"/>
          <p:cNvSpPr txBox="1"/>
          <p:nvPr/>
        </p:nvSpPr>
        <p:spPr>
          <a:xfrm>
            <a:off x="1409700" y="520700"/>
            <a:ext cx="3695700" cy="307777"/>
          </a:xfrm>
          <a:prstGeom prst="rect">
            <a:avLst/>
          </a:prstGeom>
          <a:noFill/>
        </p:spPr>
        <p:txBody>
          <a:bodyPr wrap="square" rtlCol="0">
            <a:spAutoFit/>
          </a:bodyPr>
          <a:lstStyle/>
          <a:p>
            <a:endParaRPr lang="en-US" dirty="0"/>
          </a:p>
        </p:txBody>
      </p:sp>
      <p:sp>
        <p:nvSpPr>
          <p:cNvPr id="7" name="Title 6"/>
          <p:cNvSpPr>
            <a:spLocks noGrp="1"/>
          </p:cNvSpPr>
          <p:nvPr>
            <p:ph type="title"/>
          </p:nvPr>
        </p:nvSpPr>
        <p:spPr>
          <a:xfrm>
            <a:off x="457200" y="0"/>
            <a:ext cx="8915400" cy="965200"/>
          </a:xfrm>
        </p:spPr>
        <p:txBody>
          <a:bodyPr>
            <a:noAutofit/>
          </a:bodyPr>
          <a:lstStyle/>
          <a:p>
            <a:r>
              <a:rPr lang="en-US" sz="2000" dirty="0" smtClean="0"/>
              <a:t>T2 Dams the Estuary for Juvenile Salmon and alters Tidal Flows, and Salinity thus degrading the Biofilm</a:t>
            </a:r>
            <a:endParaRPr lang="en-US" sz="2000" dirty="0"/>
          </a:p>
        </p:txBody>
      </p:sp>
      <p:sp>
        <p:nvSpPr>
          <p:cNvPr id="2" name="TextBox 1"/>
          <p:cNvSpPr txBox="1"/>
          <p:nvPr/>
        </p:nvSpPr>
        <p:spPr>
          <a:xfrm>
            <a:off x="3238500" y="2984500"/>
            <a:ext cx="2336800" cy="523220"/>
          </a:xfrm>
          <a:prstGeom prst="rect">
            <a:avLst/>
          </a:prstGeom>
          <a:noFill/>
        </p:spPr>
        <p:txBody>
          <a:bodyPr wrap="square" rtlCol="0">
            <a:spAutoFit/>
          </a:bodyPr>
          <a:lstStyle/>
          <a:p>
            <a:r>
              <a:rPr lang="en-US" b="1" dirty="0" smtClean="0">
                <a:solidFill>
                  <a:srgbClr val="FFFFFF"/>
                </a:solidFill>
              </a:rPr>
              <a:t>Largest Known Area of Eelgrass in BC</a:t>
            </a:r>
            <a:endParaRPr lang="en-US" b="1" dirty="0">
              <a:solidFill>
                <a:srgbClr val="FFFFFF"/>
              </a:solidFill>
            </a:endParaRPr>
          </a:p>
        </p:txBody>
      </p:sp>
      <p:sp>
        <p:nvSpPr>
          <p:cNvPr id="8" name="TextBox 7"/>
          <p:cNvSpPr txBox="1"/>
          <p:nvPr/>
        </p:nvSpPr>
        <p:spPr>
          <a:xfrm>
            <a:off x="1651000" y="3454400"/>
            <a:ext cx="1841500" cy="523220"/>
          </a:xfrm>
          <a:prstGeom prst="rect">
            <a:avLst/>
          </a:prstGeom>
          <a:noFill/>
        </p:spPr>
        <p:txBody>
          <a:bodyPr wrap="square" rtlCol="0">
            <a:spAutoFit/>
          </a:bodyPr>
          <a:lstStyle/>
          <a:p>
            <a:r>
              <a:rPr lang="en-US" b="1" dirty="0" smtClean="0">
                <a:solidFill>
                  <a:schemeClr val="bg1"/>
                </a:solidFill>
              </a:rPr>
              <a:t>Increased Risk of Predation</a:t>
            </a:r>
            <a:endParaRPr lang="en-US" b="1" dirty="0">
              <a:solidFill>
                <a:schemeClr val="bg1"/>
              </a:solidFill>
            </a:endParaRPr>
          </a:p>
        </p:txBody>
      </p:sp>
      <p:sp>
        <p:nvSpPr>
          <p:cNvPr id="9" name="TextBox 8"/>
          <p:cNvSpPr txBox="1"/>
          <p:nvPr/>
        </p:nvSpPr>
        <p:spPr>
          <a:xfrm>
            <a:off x="5499100" y="1993900"/>
            <a:ext cx="2298700" cy="307777"/>
          </a:xfrm>
          <a:prstGeom prst="rect">
            <a:avLst/>
          </a:prstGeom>
          <a:noFill/>
        </p:spPr>
        <p:txBody>
          <a:bodyPr wrap="square" rtlCol="0">
            <a:spAutoFit/>
          </a:bodyPr>
          <a:lstStyle/>
          <a:p>
            <a:r>
              <a:rPr lang="en-US" b="1" dirty="0" smtClean="0">
                <a:solidFill>
                  <a:schemeClr val="bg1"/>
                </a:solidFill>
              </a:rPr>
              <a:t>Biofilm</a:t>
            </a:r>
            <a:endParaRPr lang="en-US" b="1" dirty="0">
              <a:solidFill>
                <a:schemeClr val="bg1"/>
              </a:solidFill>
            </a:endParaRPr>
          </a:p>
        </p:txBody>
      </p:sp>
    </p:spTree>
    <p:extLst>
      <p:ext uri="{BB962C8B-B14F-4D97-AF65-F5344CB8AC3E}">
        <p14:creationId xmlns:p14="http://schemas.microsoft.com/office/powerpoint/2010/main" val="4594721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get here?</a:t>
            </a:r>
            <a:endParaRPr lang="en-US" dirty="0"/>
          </a:p>
        </p:txBody>
      </p:sp>
      <p:pic>
        <p:nvPicPr>
          <p:cNvPr id="5" name="Picture 4"/>
          <p:cNvPicPr>
            <a:picLocks noChangeAspect="1"/>
          </p:cNvPicPr>
          <p:nvPr/>
        </p:nvPicPr>
        <p:blipFill>
          <a:blip r:embed="rId2"/>
          <a:stretch>
            <a:fillRect/>
          </a:stretch>
        </p:blipFill>
        <p:spPr>
          <a:xfrm>
            <a:off x="825500" y="1159977"/>
            <a:ext cx="7752192" cy="5418624"/>
          </a:xfrm>
          <a:prstGeom prst="rect">
            <a:avLst/>
          </a:prstGeom>
        </p:spPr>
      </p:pic>
      <p:sp>
        <p:nvSpPr>
          <p:cNvPr id="3" name="TextBox 2"/>
          <p:cNvSpPr txBox="1"/>
          <p:nvPr/>
        </p:nvSpPr>
        <p:spPr>
          <a:xfrm>
            <a:off x="1016000" y="6248400"/>
            <a:ext cx="1803400" cy="523220"/>
          </a:xfrm>
          <a:prstGeom prst="rect">
            <a:avLst/>
          </a:prstGeom>
          <a:noFill/>
        </p:spPr>
        <p:txBody>
          <a:bodyPr wrap="square" rtlCol="0">
            <a:spAutoFit/>
          </a:bodyPr>
          <a:lstStyle/>
          <a:p>
            <a:r>
              <a:rPr lang="en-CA" dirty="0">
                <a:solidFill>
                  <a:schemeClr val="tx1"/>
                </a:solidFill>
                <a:latin typeface="Calibri"/>
                <a:ea typeface="Calibri"/>
                <a:cs typeface="Calibri"/>
                <a:sym typeface="Calibri"/>
              </a:rPr>
              <a:t>© </a:t>
            </a:r>
            <a:r>
              <a:rPr lang="en-CA" dirty="0" smtClean="0">
                <a:solidFill>
                  <a:schemeClr val="tx1"/>
                </a:solidFill>
              </a:rPr>
              <a:t>Mary </a:t>
            </a:r>
            <a:r>
              <a:rPr lang="en-CA" dirty="0" err="1" smtClean="0">
                <a:solidFill>
                  <a:schemeClr val="tx1"/>
                </a:solidFill>
              </a:rPr>
              <a:t>Taitt</a:t>
            </a:r>
            <a:endParaRPr lang="en-CA" dirty="0">
              <a:solidFill>
                <a:schemeClr val="tx1"/>
              </a:solidFill>
            </a:endParaRPr>
          </a:p>
          <a:p>
            <a:endParaRPr lang="en-US" dirty="0"/>
          </a:p>
        </p:txBody>
      </p:sp>
    </p:spTree>
    <p:extLst>
      <p:ext uri="{BB962C8B-B14F-4D97-AF65-F5344CB8AC3E}">
        <p14:creationId xmlns:p14="http://schemas.microsoft.com/office/powerpoint/2010/main" val="15160081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9900" y="1219200"/>
            <a:ext cx="8267700" cy="5346700"/>
          </a:xfrm>
          <a:prstGeom prst="rect">
            <a:avLst/>
          </a:prstGeom>
          <a:noFill/>
          <a:ln>
            <a:noFill/>
          </a:ln>
        </p:spPr>
      </p:pic>
      <p:sp>
        <p:nvSpPr>
          <p:cNvPr id="2" name="Title 1"/>
          <p:cNvSpPr>
            <a:spLocks noGrp="1"/>
          </p:cNvSpPr>
          <p:nvPr>
            <p:ph type="title"/>
          </p:nvPr>
        </p:nvSpPr>
        <p:spPr>
          <a:xfrm>
            <a:off x="558800" y="-25400"/>
            <a:ext cx="8229600" cy="1143000"/>
          </a:xfrm>
        </p:spPr>
        <p:txBody>
          <a:bodyPr>
            <a:normAutofit/>
          </a:bodyPr>
          <a:lstStyle/>
          <a:p>
            <a:r>
              <a:rPr lang="en-US" sz="2800" dirty="0" smtClean="0"/>
              <a:t>Air, Noise and Light Pollution, Traffic Congestion on Highways</a:t>
            </a:r>
            <a:endParaRPr lang="en-US" sz="2800" dirty="0"/>
          </a:p>
        </p:txBody>
      </p:sp>
      <p:sp>
        <p:nvSpPr>
          <p:cNvPr id="3" name="TextBox 2"/>
          <p:cNvSpPr txBox="1"/>
          <p:nvPr/>
        </p:nvSpPr>
        <p:spPr>
          <a:xfrm>
            <a:off x="622300" y="1498600"/>
            <a:ext cx="3683000" cy="2308324"/>
          </a:xfrm>
          <a:prstGeom prst="rect">
            <a:avLst/>
          </a:prstGeom>
          <a:noFill/>
        </p:spPr>
        <p:txBody>
          <a:bodyPr wrap="square" rtlCol="0">
            <a:spAutoFit/>
          </a:bodyPr>
          <a:lstStyle/>
          <a:p>
            <a:r>
              <a:rPr lang="en-US" sz="2400" b="1" dirty="0"/>
              <a:t>3,000 truck trips per day now. Over 7,000 with Terminal 2 </a:t>
            </a:r>
            <a:r>
              <a:rPr lang="en-US" sz="2400" b="1" dirty="0" smtClean="0"/>
              <a:t>Collisions </a:t>
            </a:r>
            <a:r>
              <a:rPr lang="en-US" sz="2400" b="1" dirty="0"/>
              <a:t>with vehicles </a:t>
            </a:r>
            <a:r>
              <a:rPr lang="en-US" sz="2400" b="1" dirty="0" smtClean="0"/>
              <a:t>kills </a:t>
            </a:r>
            <a:r>
              <a:rPr lang="en-US" sz="2400" b="1" dirty="0"/>
              <a:t>Barn Owls</a:t>
            </a:r>
          </a:p>
          <a:p>
            <a:endParaRPr lang="en-US" sz="2400" b="1" dirty="0"/>
          </a:p>
        </p:txBody>
      </p:sp>
      <p:sp>
        <p:nvSpPr>
          <p:cNvPr id="4" name="TextBox 3"/>
          <p:cNvSpPr txBox="1"/>
          <p:nvPr/>
        </p:nvSpPr>
        <p:spPr>
          <a:xfrm>
            <a:off x="3086100" y="5270500"/>
            <a:ext cx="5689600" cy="954107"/>
          </a:xfrm>
          <a:prstGeom prst="rect">
            <a:avLst/>
          </a:prstGeom>
          <a:noFill/>
        </p:spPr>
        <p:txBody>
          <a:bodyPr wrap="square" rtlCol="0">
            <a:spAutoFit/>
          </a:bodyPr>
          <a:lstStyle/>
          <a:p>
            <a:r>
              <a:rPr lang="en-US" sz="2800" b="1" dirty="0" smtClean="0">
                <a:solidFill>
                  <a:schemeClr val="bg1"/>
                </a:solidFill>
              </a:rPr>
              <a:t>17 Trains per day now. 29 trains per day with Terminal 2</a:t>
            </a:r>
            <a:endParaRPr lang="en-US" sz="2800" b="1" dirty="0">
              <a:solidFill>
                <a:schemeClr val="bg1"/>
              </a:solidFill>
            </a:endParaRPr>
          </a:p>
        </p:txBody>
      </p:sp>
      <p:sp>
        <p:nvSpPr>
          <p:cNvPr id="6" name="TextBox 5"/>
          <p:cNvSpPr txBox="1"/>
          <p:nvPr/>
        </p:nvSpPr>
        <p:spPr>
          <a:xfrm>
            <a:off x="4876800" y="1371600"/>
            <a:ext cx="2057400" cy="954107"/>
          </a:xfrm>
          <a:prstGeom prst="rect">
            <a:avLst/>
          </a:prstGeom>
          <a:noFill/>
        </p:spPr>
        <p:txBody>
          <a:bodyPr wrap="square" rtlCol="0">
            <a:spAutoFit/>
          </a:bodyPr>
          <a:lstStyle/>
          <a:p>
            <a:r>
              <a:rPr lang="en-US" sz="2800" b="1" dirty="0" err="1" smtClean="0">
                <a:solidFill>
                  <a:schemeClr val="tx1"/>
                </a:solidFill>
              </a:rPr>
              <a:t>Powerlines</a:t>
            </a:r>
            <a:r>
              <a:rPr lang="en-US" sz="2800" b="1" dirty="0" smtClean="0">
                <a:solidFill>
                  <a:schemeClr val="tx1"/>
                </a:solidFill>
              </a:rPr>
              <a:t> kill birds</a:t>
            </a:r>
            <a:endParaRPr lang="en-US" sz="2800" b="1" dirty="0">
              <a:solidFill>
                <a:schemeClr val="tx1"/>
              </a:solidFill>
            </a:endParaRPr>
          </a:p>
        </p:txBody>
      </p:sp>
      <p:sp>
        <p:nvSpPr>
          <p:cNvPr id="5" name="TextBox 4"/>
          <p:cNvSpPr txBox="1"/>
          <p:nvPr/>
        </p:nvSpPr>
        <p:spPr>
          <a:xfrm>
            <a:off x="723900" y="5969000"/>
            <a:ext cx="1485900" cy="553998"/>
          </a:xfrm>
          <a:prstGeom prst="rect">
            <a:avLst/>
          </a:prstGeom>
          <a:noFill/>
        </p:spPr>
        <p:txBody>
          <a:bodyPr wrap="square" rtlCol="0">
            <a:spAutoFit/>
          </a:bodyPr>
          <a:lstStyle/>
          <a:p>
            <a:pPr lvl="0"/>
            <a:r>
              <a:rPr lang="en-CA" sz="1600" dirty="0">
                <a:solidFill>
                  <a:schemeClr val="lt1"/>
                </a:solidFill>
                <a:latin typeface="Calibri"/>
                <a:ea typeface="Calibri"/>
                <a:cs typeface="Calibri"/>
                <a:sym typeface="Calibri"/>
              </a:rPr>
              <a:t>©</a:t>
            </a:r>
            <a:r>
              <a:rPr lang="en-CA" dirty="0">
                <a:solidFill>
                  <a:schemeClr val="lt1"/>
                </a:solidFill>
                <a:latin typeface="Calibri"/>
                <a:ea typeface="Calibri"/>
                <a:cs typeface="Calibri"/>
                <a:sym typeface="Calibri"/>
              </a:rPr>
              <a:t>Michael Snyder</a:t>
            </a:r>
            <a:endParaRPr lang="en-CA" dirty="0"/>
          </a:p>
          <a:p>
            <a:endParaRPr 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_Juan_Islands_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600" y="1133263"/>
            <a:ext cx="5715000" cy="5534236"/>
          </a:xfrm>
          <a:prstGeom prst="rect">
            <a:avLst/>
          </a:prstGeom>
        </p:spPr>
      </p:pic>
      <p:sp>
        <p:nvSpPr>
          <p:cNvPr id="3" name="Rectangle 2"/>
          <p:cNvSpPr/>
          <p:nvPr/>
        </p:nvSpPr>
        <p:spPr>
          <a:xfrm>
            <a:off x="6837667" y="5479074"/>
            <a:ext cx="2001534" cy="1169551"/>
          </a:xfrm>
          <a:prstGeom prst="rect">
            <a:avLst/>
          </a:prstGeom>
        </p:spPr>
        <p:txBody>
          <a:bodyPr wrap="square">
            <a:spAutoFit/>
          </a:bodyPr>
          <a:lstStyle/>
          <a:p>
            <a:r>
              <a:rPr lang="en-US" dirty="0">
                <a:solidFill>
                  <a:srgbClr val="FF0000"/>
                </a:solidFill>
              </a:rPr>
              <a:t>By </a:t>
            </a:r>
            <a:r>
              <a:rPr lang="en-US" dirty="0" err="1">
                <a:solidFill>
                  <a:srgbClr val="FF0000"/>
                </a:solidFill>
              </a:rPr>
              <a:t>Pfly</a:t>
            </a:r>
            <a:r>
              <a:rPr lang="en-US" dirty="0">
                <a:solidFill>
                  <a:srgbClr val="FF0000"/>
                </a:solidFill>
              </a:rPr>
              <a:t> - Own work, CC BY-SA 3.0, https://</a:t>
            </a:r>
            <a:r>
              <a:rPr lang="en-US" dirty="0" err="1">
                <a:solidFill>
                  <a:srgbClr val="FF0000"/>
                </a:solidFill>
              </a:rPr>
              <a:t>commons.wikimedia.org</a:t>
            </a:r>
            <a:r>
              <a:rPr lang="en-US" dirty="0">
                <a:solidFill>
                  <a:srgbClr val="FF0000"/>
                </a:solidFill>
              </a:rPr>
              <a:t>/w/</a:t>
            </a:r>
            <a:r>
              <a:rPr lang="en-US" dirty="0" err="1">
                <a:solidFill>
                  <a:srgbClr val="FF0000"/>
                </a:solidFill>
              </a:rPr>
              <a:t>index.php?curid</a:t>
            </a:r>
            <a:r>
              <a:rPr lang="en-US" dirty="0">
                <a:solidFill>
                  <a:srgbClr val="FF0000"/>
                </a:solidFill>
              </a:rPr>
              <a:t>=15730665</a:t>
            </a:r>
          </a:p>
        </p:txBody>
      </p:sp>
      <p:sp>
        <p:nvSpPr>
          <p:cNvPr id="4" name="TextBox 3"/>
          <p:cNvSpPr txBox="1"/>
          <p:nvPr/>
        </p:nvSpPr>
        <p:spPr>
          <a:xfrm>
            <a:off x="7340600" y="1054100"/>
            <a:ext cx="1346200" cy="4524315"/>
          </a:xfrm>
          <a:prstGeom prst="rect">
            <a:avLst/>
          </a:prstGeom>
          <a:noFill/>
        </p:spPr>
        <p:txBody>
          <a:bodyPr wrap="square" rtlCol="0">
            <a:spAutoFit/>
          </a:bodyPr>
          <a:lstStyle/>
          <a:p>
            <a:r>
              <a:rPr lang="en-US" sz="2400" dirty="0" smtClean="0"/>
              <a:t>Already too many vessel transits through </a:t>
            </a:r>
            <a:r>
              <a:rPr lang="en-US" sz="2400" dirty="0" err="1" smtClean="0"/>
              <a:t>Haro</a:t>
            </a:r>
            <a:r>
              <a:rPr lang="en-US" sz="2400" dirty="0" smtClean="0"/>
              <a:t> Strait, prime habitat for Orcas</a:t>
            </a:r>
            <a:endParaRPr lang="en-US" sz="2400" dirty="0"/>
          </a:p>
        </p:txBody>
      </p:sp>
      <p:sp>
        <p:nvSpPr>
          <p:cNvPr id="5" name="4-Point Star 4"/>
          <p:cNvSpPr/>
          <p:nvPr/>
        </p:nvSpPr>
        <p:spPr>
          <a:xfrm>
            <a:off x="1981200" y="4343400"/>
            <a:ext cx="444500" cy="546100"/>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4-Point Star 5"/>
          <p:cNvSpPr/>
          <p:nvPr/>
        </p:nvSpPr>
        <p:spPr>
          <a:xfrm>
            <a:off x="6883400" y="2108200"/>
            <a:ext cx="444500" cy="546100"/>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1054100" y="381000"/>
            <a:ext cx="4914900" cy="584776"/>
          </a:xfrm>
          <a:prstGeom prst="rect">
            <a:avLst/>
          </a:prstGeom>
          <a:noFill/>
        </p:spPr>
        <p:txBody>
          <a:bodyPr wrap="square" rtlCol="0">
            <a:spAutoFit/>
          </a:bodyPr>
          <a:lstStyle/>
          <a:p>
            <a:r>
              <a:rPr lang="en-US" sz="3200" dirty="0" smtClean="0">
                <a:solidFill>
                  <a:schemeClr val="accent1">
                    <a:lumMod val="50000"/>
                  </a:schemeClr>
                </a:solidFill>
                <a:latin typeface="+mj-lt"/>
              </a:rPr>
              <a:t>Shipping Lanes</a:t>
            </a:r>
            <a:endParaRPr lang="en-US" sz="3200" dirty="0">
              <a:solidFill>
                <a:schemeClr val="accent1">
                  <a:lumMod val="50000"/>
                </a:schemeClr>
              </a:solidFill>
              <a:latin typeface="+mj-lt"/>
            </a:endParaRPr>
          </a:p>
        </p:txBody>
      </p:sp>
    </p:spTree>
    <p:extLst>
      <p:ext uri="{BB962C8B-B14F-4D97-AF65-F5344CB8AC3E}">
        <p14:creationId xmlns:p14="http://schemas.microsoft.com/office/powerpoint/2010/main" val="16618340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56" y="244188"/>
            <a:ext cx="7911944" cy="736670"/>
          </a:xfrm>
        </p:spPr>
        <p:txBody>
          <a:bodyPr/>
          <a:lstStyle/>
          <a:p>
            <a:r>
              <a:rPr lang="en-US" sz="2400" dirty="0" smtClean="0"/>
              <a:t>Prince Rupert - the Cheaper, Environmentally Superior Alternative to RBT2</a:t>
            </a:r>
            <a:endParaRPr lang="en-US" sz="24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930" y="1447800"/>
            <a:ext cx="8559702" cy="4837285"/>
          </a:xfrm>
          <a:prstGeom prst="rect">
            <a:avLst/>
          </a:prstGeom>
        </p:spPr>
      </p:pic>
      <p:sp>
        <p:nvSpPr>
          <p:cNvPr id="4" name="Rectangle 3"/>
          <p:cNvSpPr/>
          <p:nvPr/>
        </p:nvSpPr>
        <p:spPr>
          <a:xfrm>
            <a:off x="6316169" y="5967512"/>
            <a:ext cx="2531462" cy="307777"/>
          </a:xfrm>
          <a:prstGeom prst="rect">
            <a:avLst/>
          </a:prstGeom>
        </p:spPr>
        <p:txBody>
          <a:bodyPr wrap="none">
            <a:spAutoFit/>
          </a:bodyPr>
          <a:lstStyle/>
          <a:p>
            <a:r>
              <a:rPr lang="en-US" b="1" dirty="0">
                <a:solidFill>
                  <a:srgbClr val="FFFFFF"/>
                </a:solidFill>
              </a:rPr>
              <a:t>DP World Logistics Canada</a:t>
            </a:r>
            <a:r>
              <a:rPr lang="en-US" b="1" dirty="0"/>
              <a:t> </a:t>
            </a:r>
            <a:endParaRPr lang="en-US" dirty="0"/>
          </a:p>
        </p:txBody>
      </p:sp>
      <p:sp>
        <p:nvSpPr>
          <p:cNvPr id="5" name="TextBox 4"/>
          <p:cNvSpPr txBox="1"/>
          <p:nvPr/>
        </p:nvSpPr>
        <p:spPr>
          <a:xfrm>
            <a:off x="685800" y="5410200"/>
            <a:ext cx="7924800" cy="830997"/>
          </a:xfrm>
          <a:prstGeom prst="rect">
            <a:avLst/>
          </a:prstGeom>
          <a:noFill/>
        </p:spPr>
        <p:txBody>
          <a:bodyPr wrap="square" rtlCol="0">
            <a:spAutoFit/>
          </a:bodyPr>
          <a:lstStyle/>
          <a:p>
            <a:r>
              <a:rPr lang="en-US" sz="1600" b="1" dirty="0" smtClean="0">
                <a:solidFill>
                  <a:schemeClr val="bg1"/>
                </a:solidFill>
              </a:rPr>
              <a:t>Prince Rupert Terminal Master Plan: “The long</a:t>
            </a:r>
            <a:r>
              <a:rPr lang="en-US" sz="1600" b="1" dirty="0">
                <a:solidFill>
                  <a:schemeClr val="bg1"/>
                </a:solidFill>
              </a:rPr>
              <a:t>-term potential </a:t>
            </a:r>
            <a:r>
              <a:rPr lang="en-US" sz="1600" b="1" dirty="0" smtClean="0">
                <a:solidFill>
                  <a:schemeClr val="bg1"/>
                </a:solidFill>
              </a:rPr>
              <a:t>is to </a:t>
            </a:r>
            <a:r>
              <a:rPr lang="en-US" sz="1600" b="1" dirty="0">
                <a:solidFill>
                  <a:schemeClr val="bg1"/>
                </a:solidFill>
              </a:rPr>
              <a:t>develop 6–7 million TEUs of capacity through the development of multiple terminals at the Port of Prince </a:t>
            </a:r>
            <a:r>
              <a:rPr lang="en-US" sz="1600" b="1" dirty="0" smtClean="0">
                <a:solidFill>
                  <a:schemeClr val="bg1"/>
                </a:solidFill>
              </a:rPr>
              <a:t>Rupert”.</a:t>
            </a:r>
            <a:endParaRPr lang="en-US" sz="1600" b="1" dirty="0">
              <a:solidFill>
                <a:schemeClr val="bg1"/>
              </a:solidFill>
            </a:endParaRPr>
          </a:p>
        </p:txBody>
      </p:sp>
    </p:spTree>
    <p:extLst>
      <p:ext uri="{BB962C8B-B14F-4D97-AF65-F5344CB8AC3E}">
        <p14:creationId xmlns:p14="http://schemas.microsoft.com/office/powerpoint/2010/main" val="29126605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2156" y="316012"/>
            <a:ext cx="4886900" cy="600164"/>
          </a:xfrm>
          <a:prstGeom prst="rect">
            <a:avLst/>
          </a:prstGeom>
        </p:spPr>
        <p:txBody>
          <a:bodyPr wrap="none">
            <a:spAutoFit/>
          </a:bodyPr>
          <a:lstStyle/>
          <a:p>
            <a:r>
              <a:rPr lang="en-US" sz="3300" dirty="0" smtClean="0">
                <a:solidFill>
                  <a:srgbClr val="336666"/>
                </a:solidFill>
                <a:latin typeface="Arial Black"/>
                <a:ea typeface="ＭＳ Ｐゴシック"/>
                <a:cs typeface="+mj-cs"/>
              </a:rPr>
              <a:t>Container Forecasts</a:t>
            </a:r>
            <a:endParaRPr lang="en-US" dirty="0"/>
          </a:p>
        </p:txBody>
      </p:sp>
      <p:pic>
        <p:nvPicPr>
          <p:cNvPr id="4" name="Picture 3"/>
          <p:cNvPicPr>
            <a:picLocks noChangeAspect="1"/>
          </p:cNvPicPr>
          <p:nvPr/>
        </p:nvPicPr>
        <p:blipFill>
          <a:blip r:embed="rId2"/>
          <a:stretch>
            <a:fillRect/>
          </a:stretch>
        </p:blipFill>
        <p:spPr>
          <a:xfrm>
            <a:off x="330694" y="1270001"/>
            <a:ext cx="8497021" cy="4927599"/>
          </a:xfrm>
          <a:prstGeom prst="rect">
            <a:avLst/>
          </a:prstGeom>
        </p:spPr>
      </p:pic>
      <p:sp>
        <p:nvSpPr>
          <p:cNvPr id="5" name="TextBox 4"/>
          <p:cNvSpPr txBox="1"/>
          <p:nvPr/>
        </p:nvSpPr>
        <p:spPr>
          <a:xfrm>
            <a:off x="5816600" y="6261100"/>
            <a:ext cx="2882900" cy="307777"/>
          </a:xfrm>
          <a:prstGeom prst="rect">
            <a:avLst/>
          </a:prstGeom>
          <a:noFill/>
        </p:spPr>
        <p:txBody>
          <a:bodyPr wrap="square" rtlCol="0">
            <a:spAutoFit/>
          </a:bodyPr>
          <a:lstStyle/>
          <a:p>
            <a:r>
              <a:rPr lang="en-US" b="1" dirty="0" smtClean="0"/>
              <a:t>Source Port of Vancouver 2021</a:t>
            </a:r>
            <a:endParaRPr lang="en-US" b="1" dirty="0"/>
          </a:p>
        </p:txBody>
      </p:sp>
      <p:sp>
        <p:nvSpPr>
          <p:cNvPr id="6" name="Donut 5"/>
          <p:cNvSpPr/>
          <p:nvPr/>
        </p:nvSpPr>
        <p:spPr bwMode="auto">
          <a:xfrm>
            <a:off x="5372100" y="2794000"/>
            <a:ext cx="647700" cy="698500"/>
          </a:xfrm>
          <a:prstGeom prst="donut">
            <a:avLst/>
          </a:prstGeom>
          <a:solidFill>
            <a:srgbClr val="FF0000"/>
          </a:solidFill>
          <a:ln w="9525" cap="flat" cmpd="sng" algn="ctr">
            <a:solidFill>
              <a:schemeClr val="tx1"/>
            </a:solidFill>
            <a:prstDash val="solid"/>
            <a:round/>
            <a:headEnd type="none" w="med" len="med"/>
            <a:tailEnd type="none" w="med" len="med"/>
          </a:ln>
          <a:effectLst/>
          <a:extLst/>
        </p:spPr>
        <p:txBody>
          <a:bodyPr/>
          <a:lstStyle/>
          <a:p>
            <a:endParaRPr lang="en-US"/>
          </a:p>
        </p:txBody>
      </p:sp>
    </p:spTree>
    <p:extLst>
      <p:ext uri="{BB962C8B-B14F-4D97-AF65-F5344CB8AC3E}">
        <p14:creationId xmlns:p14="http://schemas.microsoft.com/office/powerpoint/2010/main" val="14140411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1923" y="481112"/>
            <a:ext cx="7024279" cy="584776"/>
          </a:xfrm>
          <a:prstGeom prst="rect">
            <a:avLst/>
          </a:prstGeom>
        </p:spPr>
        <p:txBody>
          <a:bodyPr wrap="none">
            <a:spAutoFit/>
          </a:bodyPr>
          <a:lstStyle/>
          <a:p>
            <a:r>
              <a:rPr lang="en-US" sz="3200" dirty="0">
                <a:solidFill>
                  <a:srgbClr val="336666"/>
                </a:solidFill>
                <a:latin typeface="Arial Black"/>
                <a:ea typeface="ＭＳ Ｐゴシック"/>
              </a:rPr>
              <a:t>Container </a:t>
            </a:r>
            <a:r>
              <a:rPr lang="en-US" sz="3200" dirty="0" smtClean="0">
                <a:solidFill>
                  <a:srgbClr val="336666"/>
                </a:solidFill>
                <a:latin typeface="Arial Black"/>
                <a:ea typeface="ＭＳ Ｐゴシック"/>
              </a:rPr>
              <a:t>Terminal Capacities</a:t>
            </a:r>
            <a:endParaRPr lang="en-US" sz="3200" dirty="0"/>
          </a:p>
        </p:txBody>
      </p:sp>
      <p:graphicFrame>
        <p:nvGraphicFramePr>
          <p:cNvPr id="2" name="Table 1"/>
          <p:cNvGraphicFramePr>
            <a:graphicFrameLocks noGrp="1"/>
          </p:cNvGraphicFramePr>
          <p:nvPr/>
        </p:nvGraphicFramePr>
        <p:xfrm>
          <a:off x="1136650" y="1969770"/>
          <a:ext cx="6946900" cy="3909060"/>
        </p:xfrm>
        <a:graphic>
          <a:graphicData uri="http://schemas.openxmlformats.org/drawingml/2006/table">
            <a:tbl>
              <a:tblPr/>
              <a:tblGrid>
                <a:gridCol w="2032000"/>
                <a:gridCol w="952500"/>
                <a:gridCol w="952500"/>
                <a:gridCol w="952500"/>
                <a:gridCol w="1028700"/>
                <a:gridCol w="1028700"/>
              </a:tblGrid>
              <a:tr h="190500">
                <a:tc>
                  <a:txBody>
                    <a:bodyPr/>
                    <a:lstStyle/>
                    <a:p>
                      <a:pPr algn="l" fontAlgn="b"/>
                      <a:r>
                        <a:rPr lang="en-US" sz="1100" b="1" i="0" u="none" strike="noStrike">
                          <a:solidFill>
                            <a:srgbClr val="000000"/>
                          </a:solidFill>
                          <a:effectLst/>
                          <a:latin typeface="Calibri"/>
                        </a:rPr>
                        <a:t>West Coast Canada</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2020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2022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2025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2030 Capacity</a:t>
                      </a:r>
                    </a:p>
                  </a:txBody>
                  <a:tcPr marL="12700" marR="12700" marT="12700" marB="0" anchor="b">
                    <a:lnL>
                      <a:noFill/>
                    </a:lnL>
                    <a:lnR>
                      <a:noFill/>
                    </a:lnR>
                    <a:lnT>
                      <a:noFill/>
                    </a:lnT>
                    <a:lnB>
                      <a:noFill/>
                    </a:lnB>
                  </a:tcPr>
                </a:tc>
                <a:tc>
                  <a:txBody>
                    <a:bodyPr/>
                    <a:lstStyle/>
                    <a:p>
                      <a:pPr algn="ctr" fontAlgn="b"/>
                      <a:r>
                        <a:rPr lang="en-US" sz="1100" b="1" i="0" u="none" strike="noStrike">
                          <a:solidFill>
                            <a:srgbClr val="000000"/>
                          </a:solidFill>
                          <a:effectLst/>
                          <a:latin typeface="Calibri"/>
                        </a:rPr>
                        <a:t>2040 Capacity</a:t>
                      </a:r>
                    </a:p>
                  </a:txBody>
                  <a:tcPr marL="12700" marR="12700" marT="12700" marB="0" anchor="b">
                    <a:lnL>
                      <a:noFill/>
                    </a:lnL>
                    <a:lnR>
                      <a:noFill/>
                    </a:lnR>
                    <a:lnT>
                      <a:noFill/>
                    </a:lnT>
                    <a:lnB>
                      <a:noFill/>
                    </a:lnB>
                  </a:tcPr>
                </a:tc>
              </a:tr>
              <a:tr h="203200">
                <a:tc>
                  <a:txBody>
                    <a:bodyPr/>
                    <a:lstStyle/>
                    <a:p>
                      <a:pPr algn="l" fontAlgn="b"/>
                      <a:r>
                        <a:rPr lang="en-US" sz="1100" b="1" i="0" u="none" strike="noStrike">
                          <a:solidFill>
                            <a:srgbClr val="000000"/>
                          </a:solidFill>
                          <a:effectLst/>
                          <a:latin typeface="Calibri"/>
                        </a:rPr>
                        <a:t> Container Capacity to 2040</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Container Terminals</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TEUs</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US" sz="1100" b="1" i="0" u="sng" strike="noStrike">
                          <a:solidFill>
                            <a:srgbClr val="000000"/>
                          </a:solidFill>
                          <a:effectLst/>
                          <a:latin typeface="Calibri"/>
                        </a:rPr>
                        <a:t>Vancouver</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en-US" sz="1200" b="0" i="0" u="none" strike="noStrike">
                          <a:solidFill>
                            <a:srgbClr val="000000"/>
                          </a:solidFill>
                          <a:effectLst/>
                          <a:latin typeface="Calibri"/>
                        </a:rPr>
                        <a:t>GCT Deltaport</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2,400,000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2,400,000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2,400,000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3,200,000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3,200,000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GCT Vanterm</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835,000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1,052,000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Centerm</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900,000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1,500,000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FSD</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450,000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en-US" sz="1100" b="1" i="0" u="none" strike="noStrike">
                          <a:solidFill>
                            <a:srgbClr val="000000"/>
                          </a:solidFill>
                          <a:effectLst/>
                          <a:latin typeface="Calibri"/>
                        </a:rPr>
                        <a:t>TOTAL VFPA</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4,585,000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5,402,000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5,402,000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6,202,000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1" i="0" u="none" strike="noStrike">
                          <a:solidFill>
                            <a:srgbClr val="000000"/>
                          </a:solidFill>
                          <a:effectLst/>
                          <a:latin typeface="Calibri"/>
                        </a:rPr>
                        <a:t> 6,202,000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100" b="1" i="0" u="sng" strike="noStrike">
                          <a:solidFill>
                            <a:srgbClr val="000000"/>
                          </a:solidFill>
                          <a:effectLst/>
                          <a:latin typeface="Calibri"/>
                        </a:rPr>
                        <a:t>Prince Rupert</a:t>
                      </a: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Fariview*</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1,350,000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1,600,000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1,800,000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1,800,000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2,000,000 </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DPW South Kaien**</a:t>
                      </a:r>
                    </a:p>
                  </a:txBody>
                  <a:tcPr marL="12700" marR="12700" marT="12700" marB="0" anchor="b">
                    <a:lnL>
                      <a:noFill/>
                    </a:lnL>
                    <a:lnR>
                      <a:noFill/>
                    </a:lnR>
                    <a:lnT>
                      <a:noFill/>
                    </a:lnT>
                    <a:lnB>
                      <a:noFill/>
                    </a:lnB>
                  </a:tcPr>
                </a:tc>
                <a:tc>
                  <a:txBody>
                    <a:bodyPr/>
                    <a:lstStyle/>
                    <a:p>
                      <a:pPr algn="r" fontAlgn="b"/>
                      <a:r>
                        <a:rPr lang="mr-IN" sz="1200" b="0" i="0" u="none" strike="noStrike">
                          <a:solidFill>
                            <a:srgbClr val="000000"/>
                          </a:solidFill>
                          <a:effectLst/>
                          <a:latin typeface="Calibri"/>
                        </a:rPr>
                        <a:t> -   </a:t>
                      </a: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2,500,000 </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 3,000,000 </a:t>
                      </a:r>
                    </a:p>
                  </a:txBody>
                  <a:tcPr marL="12700" marR="12700" marT="12700" marB="0" anchor="b">
                    <a:lnL>
                      <a:noFill/>
                    </a:lnL>
                    <a:lnR>
                      <a:noFill/>
                    </a:lnR>
                    <a:lnT>
                      <a:noFill/>
                    </a:lnT>
                    <a:lnB>
                      <a:noFill/>
                    </a:lnB>
                  </a:tcPr>
                </a:tc>
              </a:tr>
              <a:tr h="190500">
                <a:tc>
                  <a:txBody>
                    <a:bodyPr/>
                    <a:lstStyle/>
                    <a:p>
                      <a:pPr algn="l" fontAlgn="b"/>
                      <a:r>
                        <a:rPr lang="en-US" sz="1100" b="1" i="0" u="none" strike="noStrike">
                          <a:solidFill>
                            <a:srgbClr val="000000"/>
                          </a:solidFill>
                          <a:effectLst/>
                          <a:latin typeface="Calibri"/>
                        </a:rPr>
                        <a:t>TOTAL PRPA</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1,350,000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1,600,000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1,800,000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4,300,000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5,000,000 </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90500">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1"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l" fontAlgn="b"/>
                      <a:r>
                        <a:rPr lang="en-US" sz="1100" b="1" i="0" u="none" strike="noStrike">
                          <a:solidFill>
                            <a:srgbClr val="000000"/>
                          </a:solidFill>
                          <a:effectLst/>
                          <a:latin typeface="Calibri"/>
                        </a:rPr>
                        <a:t>TOTAL</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5,935,000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7,002,000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7,202,000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10,502,000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 11,202,000 </a:t>
                      </a:r>
                    </a:p>
                  </a:txBody>
                  <a:tcPr marL="12700" marR="12700" marT="1270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3200">
                <a:tc>
                  <a:txBody>
                    <a:bodyPr/>
                    <a:lstStyle/>
                    <a:p>
                      <a:pPr algn="l" fontAlgn="b"/>
                      <a:r>
                        <a:rPr lang="en-US" sz="1100" b="1" i="0" u="none" strike="noStrike">
                          <a:solidFill>
                            <a:srgbClr val="000000"/>
                          </a:solidFill>
                          <a:effectLst/>
                          <a:latin typeface="Calibri"/>
                        </a:rPr>
                        <a:t>NOTES</a:t>
                      </a: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w="25400" cap="flat" cmpd="dbl" algn="ctr">
                      <a:solidFill>
                        <a:srgbClr val="000000"/>
                      </a:solidFill>
                      <a:prstDash val="solid"/>
                      <a:round/>
                      <a:headEnd type="none" w="med" len="med"/>
                      <a:tailEnd type="none" w="med" len="med"/>
                    </a:lnT>
                    <a:lnB>
                      <a:noFill/>
                    </a:lnB>
                  </a:tcPr>
                </a:tc>
              </a:tr>
              <a:tr h="190500">
                <a:tc gridSpan="3">
                  <a:txBody>
                    <a:bodyPr/>
                    <a:lstStyle/>
                    <a:p>
                      <a:pPr algn="ctr" fontAlgn="b"/>
                      <a:r>
                        <a:rPr lang="en-US" sz="1100" b="1" i="0" u="none" strike="noStrike">
                          <a:solidFill>
                            <a:srgbClr val="000000"/>
                          </a:solidFill>
                          <a:effectLst/>
                          <a:latin typeface="Calibri"/>
                        </a:rPr>
                        <a:t>* Could handle as much as 2 million TEUs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gridSpan="3">
                  <a:txBody>
                    <a:bodyPr/>
                    <a:lstStyle/>
                    <a:p>
                      <a:pPr algn="ctr" fontAlgn="b"/>
                      <a:r>
                        <a:rPr lang="en-US" sz="1100" b="1" i="0" u="none" strike="noStrike">
                          <a:solidFill>
                            <a:srgbClr val="000000"/>
                          </a:solidFill>
                          <a:effectLst/>
                          <a:latin typeface="Calibri"/>
                        </a:rPr>
                        <a:t>** Could handle as much as 5 million TEUs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26601615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699" y="1162166"/>
            <a:ext cx="8082197" cy="5378334"/>
          </a:xfrm>
          <a:prstGeom prst="rect">
            <a:avLst/>
          </a:prstGeom>
        </p:spPr>
      </p:pic>
      <p:sp>
        <p:nvSpPr>
          <p:cNvPr id="4" name="Title 3"/>
          <p:cNvSpPr>
            <a:spLocks noGrp="1"/>
          </p:cNvSpPr>
          <p:nvPr>
            <p:ph type="title"/>
          </p:nvPr>
        </p:nvSpPr>
        <p:spPr>
          <a:xfrm>
            <a:off x="774700" y="88900"/>
            <a:ext cx="7747156" cy="980858"/>
          </a:xfrm>
        </p:spPr>
        <p:txBody>
          <a:bodyPr/>
          <a:lstStyle/>
          <a:p>
            <a:r>
              <a:rPr lang="en-US" sz="2800" dirty="0" smtClean="0"/>
              <a:t>Delta, Richmond and White Rock Councils All Voted to Reject T2</a:t>
            </a:r>
            <a:endParaRPr lang="en-US" sz="2800" dirty="0"/>
          </a:p>
        </p:txBody>
      </p:sp>
    </p:spTree>
    <p:extLst>
      <p:ext uri="{BB962C8B-B14F-4D97-AF65-F5344CB8AC3E}">
        <p14:creationId xmlns:p14="http://schemas.microsoft.com/office/powerpoint/2010/main" val="41204544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56" y="358488"/>
            <a:ext cx="7924644" cy="736670"/>
          </a:xfrm>
        </p:spPr>
        <p:txBody>
          <a:bodyPr>
            <a:normAutofit fontScale="90000"/>
          </a:bodyPr>
          <a:lstStyle/>
          <a:p>
            <a:r>
              <a:rPr lang="en-US" dirty="0" smtClean="0"/>
              <a:t>Roberts Bank Terminal 2 Panel Report</a:t>
            </a:r>
            <a:endParaRPr lang="en-US" dirty="0"/>
          </a:p>
        </p:txBody>
      </p:sp>
      <p:pic>
        <p:nvPicPr>
          <p:cNvPr id="6" name="Content Placeholder 8"/>
          <p:cNvPicPr>
            <a:picLocks noGrp="1" noChangeAspect="1"/>
          </p:cNvPicPr>
          <p:nvPr>
            <p:ph sz="half" idx="1"/>
          </p:nvPr>
        </p:nvPicPr>
        <p:blipFill>
          <a:blip r:embed="rId2" cstate="email">
            <a:extLst>
              <a:ext uri="{28A0092B-C50C-407E-A947-70E740481C1C}">
                <a14:useLocalDpi xmlns:a14="http://schemas.microsoft.com/office/drawing/2010/main"/>
              </a:ext>
            </a:extLst>
          </a:blip>
          <a:srcRect t="4352" b="4352"/>
          <a:stretch>
            <a:fillRect/>
          </a:stretch>
        </p:blipFill>
        <p:spPr>
          <a:xfrm>
            <a:off x="257944" y="1401229"/>
            <a:ext cx="4248472" cy="4864633"/>
          </a:xfrm>
          <a:prstGeom prst="rect">
            <a:avLst/>
          </a:prstGeom>
        </p:spPr>
      </p:pic>
      <p:sp>
        <p:nvSpPr>
          <p:cNvPr id="4" name="Text Placeholder 3"/>
          <p:cNvSpPr>
            <a:spLocks noGrp="1"/>
          </p:cNvSpPr>
          <p:nvPr>
            <p:ph sz="half" idx="2"/>
          </p:nvPr>
        </p:nvSpPr>
        <p:spPr/>
        <p:txBody>
          <a:bodyPr>
            <a:normAutofit fontScale="70000" lnSpcReduction="20000"/>
          </a:bodyPr>
          <a:lstStyle/>
          <a:p>
            <a:pPr marL="50800" indent="0">
              <a:buNone/>
            </a:pPr>
            <a:r>
              <a:rPr lang="en-US" dirty="0"/>
              <a:t>“ The Panel concludes that the Project would result in numerous adverse residual and cumulative effects. The proposed offsetting plan for aquatic species, totaling 29 hectares, would be insufficient to compensate for the reduction in productivity associated with a Project-induced habitat loss of 177 hectares of Roberts Bank. There would be significant adverse and cumulative effects on wetlands and wetland functions at Roberts Bank</a:t>
            </a:r>
            <a:r>
              <a:rPr lang="en-CA" dirty="0"/>
              <a:t>”.</a:t>
            </a:r>
            <a:endParaRPr lang="en-US" dirty="0"/>
          </a:p>
          <a:p>
            <a:endParaRPr lang="en-US" dirty="0"/>
          </a:p>
        </p:txBody>
      </p:sp>
      <p:sp>
        <p:nvSpPr>
          <p:cNvPr id="7" name="TextBox 6"/>
          <p:cNvSpPr txBox="1"/>
          <p:nvPr/>
        </p:nvSpPr>
        <p:spPr>
          <a:xfrm>
            <a:off x="939800" y="6096000"/>
            <a:ext cx="2565400" cy="523220"/>
          </a:xfrm>
          <a:prstGeom prst="rect">
            <a:avLst/>
          </a:prstGeom>
          <a:noFill/>
        </p:spPr>
        <p:txBody>
          <a:bodyPr wrap="square" rtlCol="0">
            <a:spAutoFit/>
          </a:bodyPr>
          <a:lstStyle/>
          <a:p>
            <a:pPr algn="ctr"/>
            <a:r>
              <a:rPr lang="en-US" sz="2800" dirty="0" smtClean="0">
                <a:solidFill>
                  <a:srgbClr val="FF0000"/>
                </a:solidFill>
              </a:rPr>
              <a:t>Too Much Risk</a:t>
            </a:r>
            <a:endParaRPr lang="en-US" sz="2800" dirty="0">
              <a:solidFill>
                <a:srgbClr val="FF0000"/>
              </a:solidFill>
            </a:endParaRPr>
          </a:p>
        </p:txBody>
      </p:sp>
    </p:spTree>
    <p:extLst>
      <p:ext uri="{BB962C8B-B14F-4D97-AF65-F5344CB8AC3E}">
        <p14:creationId xmlns:p14="http://schemas.microsoft.com/office/powerpoint/2010/main" val="35015326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400" dirty="0" smtClean="0"/>
              <a:t>Significant </a:t>
            </a:r>
            <a:r>
              <a:rPr lang="en-CA" sz="2400" dirty="0"/>
              <a:t>adverse and cumulative </a:t>
            </a:r>
            <a:r>
              <a:rPr lang="en-CA" sz="2400" dirty="0" smtClean="0"/>
              <a:t>effects:</a:t>
            </a:r>
            <a:endParaRPr lang="en-US" sz="2400" dirty="0"/>
          </a:p>
        </p:txBody>
      </p:sp>
      <p:sp>
        <p:nvSpPr>
          <p:cNvPr id="5" name="Content Placeholder 4"/>
          <p:cNvSpPr>
            <a:spLocks noGrp="1"/>
          </p:cNvSpPr>
          <p:nvPr>
            <p:ph idx="1"/>
          </p:nvPr>
        </p:nvSpPr>
        <p:spPr>
          <a:xfrm>
            <a:off x="368300" y="1130300"/>
            <a:ext cx="8534400" cy="5600700"/>
          </a:xfrm>
        </p:spPr>
        <p:txBody>
          <a:bodyPr/>
          <a:lstStyle/>
          <a:p>
            <a:r>
              <a:rPr lang="en-CA" sz="1800" dirty="0" smtClean="0"/>
              <a:t>Fraser Estuary </a:t>
            </a:r>
            <a:r>
              <a:rPr lang="mr-IN" sz="1800" dirty="0" smtClean="0"/>
              <a:t>–</a:t>
            </a:r>
            <a:r>
              <a:rPr lang="en-CA" sz="1800" dirty="0" smtClean="0"/>
              <a:t> 0ver 70% natural habitat already lost</a:t>
            </a:r>
          </a:p>
          <a:p>
            <a:r>
              <a:rPr lang="en-CA" sz="1800" dirty="0" smtClean="0"/>
              <a:t>Barn Owls</a:t>
            </a:r>
          </a:p>
          <a:p>
            <a:r>
              <a:rPr lang="en-CA" sz="1800" dirty="0" smtClean="0"/>
              <a:t>Seasonal resident shorebirds, migratory birds</a:t>
            </a:r>
            <a:endParaRPr lang="en-CA" sz="1800" dirty="0"/>
          </a:p>
          <a:p>
            <a:pPr lvl="0"/>
            <a:r>
              <a:rPr lang="en-CA" sz="1800" dirty="0"/>
              <a:t>Wetlands and wetland functions</a:t>
            </a:r>
          </a:p>
          <a:p>
            <a:pPr lvl="0"/>
            <a:r>
              <a:rPr lang="en-CA" sz="1800" dirty="0"/>
              <a:t>Ocean type juvenile Chinook salmon originating from the Lower Fraser and South Thomson Rivers disrupting their migration from river to ocean</a:t>
            </a:r>
          </a:p>
          <a:p>
            <a:pPr lvl="0"/>
            <a:r>
              <a:rPr lang="en-CA" sz="1800" dirty="0"/>
              <a:t>Dungeness </a:t>
            </a:r>
            <a:r>
              <a:rPr lang="en-CA" sz="1800" dirty="0" smtClean="0"/>
              <a:t>crabs and Commercial </a:t>
            </a:r>
            <a:r>
              <a:rPr lang="en-CA" sz="1800" dirty="0"/>
              <a:t>crab fishery</a:t>
            </a:r>
          </a:p>
          <a:p>
            <a:pPr lvl="0"/>
            <a:r>
              <a:rPr lang="en-CA" sz="1800" dirty="0"/>
              <a:t>Degradation of SRKW habitat, losing part of their critical habitat, reduced prey availability, increase in underwater noise</a:t>
            </a:r>
          </a:p>
          <a:p>
            <a:pPr lvl="0"/>
            <a:r>
              <a:rPr lang="en-CA" sz="1800" dirty="0"/>
              <a:t>Current use of lands and resources for traditional purposes by </a:t>
            </a:r>
            <a:r>
              <a:rPr lang="en-CA" sz="1800" dirty="0" smtClean="0"/>
              <a:t>First Nations</a:t>
            </a:r>
          </a:p>
          <a:p>
            <a:pPr lvl="0"/>
            <a:r>
              <a:rPr lang="en-CA" sz="1800" dirty="0" smtClean="0"/>
              <a:t>Agricultural </a:t>
            </a:r>
            <a:r>
              <a:rPr lang="en-CA" sz="1800" dirty="0"/>
              <a:t>land use due to the </a:t>
            </a:r>
            <a:r>
              <a:rPr lang="en-CA" sz="1800" dirty="0" smtClean="0"/>
              <a:t>lack of Industrial land</a:t>
            </a:r>
          </a:p>
          <a:p>
            <a:pPr lvl="0"/>
            <a:r>
              <a:rPr lang="en-CA" sz="1800" dirty="0"/>
              <a:t>Quality of life of local populations, including health and quality of experience during commercial and recreational </a:t>
            </a:r>
            <a:r>
              <a:rPr lang="en-CA" sz="1800" dirty="0" smtClean="0"/>
              <a:t>activities, as well as daytime </a:t>
            </a:r>
            <a:r>
              <a:rPr lang="en-CA" sz="1800" dirty="0"/>
              <a:t>and night-time visual resources and on outdoor recreation.</a:t>
            </a:r>
          </a:p>
          <a:p>
            <a:pPr lvl="0"/>
            <a:r>
              <a:rPr lang="en-CA" sz="1800" dirty="0"/>
              <a:t>Human health based on predicted exposures to 1-hour average NO2 and other respiratory irritants, as well as noise stress and annoyance related to light, noise and increased levels of dust.</a:t>
            </a:r>
          </a:p>
          <a:p>
            <a:pPr lvl="0"/>
            <a:endParaRPr lang="en-CA" sz="1800" dirty="0" smtClean="0"/>
          </a:p>
          <a:p>
            <a:pPr lvl="0"/>
            <a:endParaRPr lang="en-CA" sz="1800" dirty="0" smtClean="0"/>
          </a:p>
          <a:p>
            <a:pPr lvl="0"/>
            <a:endParaRPr lang="en-CA" sz="1800" dirty="0"/>
          </a:p>
          <a:p>
            <a:endParaRPr lang="en-US" sz="1800" dirty="0"/>
          </a:p>
        </p:txBody>
      </p:sp>
    </p:spTree>
    <p:extLst>
      <p:ext uri="{BB962C8B-B14F-4D97-AF65-F5344CB8AC3E}">
        <p14:creationId xmlns:p14="http://schemas.microsoft.com/office/powerpoint/2010/main" val="429221007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56" y="294988"/>
            <a:ext cx="7696200" cy="736670"/>
          </a:xfrm>
        </p:spPr>
        <p:txBody>
          <a:bodyPr/>
          <a:lstStyle/>
          <a:p>
            <a:r>
              <a:rPr lang="en-US" sz="2800" dirty="0"/>
              <a:t>Roberts Bank Terminal 2 </a:t>
            </a:r>
            <a:r>
              <a:rPr lang="en-US" sz="2800" dirty="0" smtClean="0"/>
              <a:t>Final Public Comment Period - Decision Time</a:t>
            </a:r>
            <a:endParaRPr lang="en-US" sz="2800" dirty="0"/>
          </a:p>
        </p:txBody>
      </p:sp>
      <p:sp>
        <p:nvSpPr>
          <p:cNvPr id="3" name="Content Placeholder 2"/>
          <p:cNvSpPr>
            <a:spLocks noGrp="1"/>
          </p:cNvSpPr>
          <p:nvPr>
            <p:ph idx="1"/>
          </p:nvPr>
        </p:nvSpPr>
        <p:spPr>
          <a:xfrm>
            <a:off x="469900" y="1092200"/>
            <a:ext cx="8509000" cy="5283200"/>
          </a:xfrm>
        </p:spPr>
        <p:txBody>
          <a:bodyPr/>
          <a:lstStyle/>
          <a:p>
            <a:r>
              <a:rPr lang="en-US" dirty="0" smtClean="0"/>
              <a:t>Hundreds of Opposing Submissions</a:t>
            </a:r>
          </a:p>
          <a:p>
            <a:r>
              <a:rPr lang="en-US" dirty="0" smtClean="0"/>
              <a:t>Very Few Supporting Submissions</a:t>
            </a:r>
          </a:p>
          <a:p>
            <a:r>
              <a:rPr lang="en-US" dirty="0" smtClean="0"/>
              <a:t>Opponents include scientists and biologists expert in coastal ecology and wetlands, national and international environmental groups, Birds Canada, Nature Canada, Birdlife International, citizen scientists, Indigenous Groups </a:t>
            </a:r>
            <a:r>
              <a:rPr lang="mr-IN" dirty="0" smtClean="0"/>
              <a:t>–</a:t>
            </a:r>
            <a:r>
              <a:rPr lang="en-US" dirty="0" smtClean="0"/>
              <a:t> Canada and US</a:t>
            </a:r>
          </a:p>
          <a:p>
            <a:r>
              <a:rPr lang="en-US" dirty="0" smtClean="0"/>
              <a:t>Federal Government </a:t>
            </a:r>
            <a:r>
              <a:rPr lang="mr-IN" dirty="0" smtClean="0"/>
              <a:t>–</a:t>
            </a:r>
            <a:r>
              <a:rPr lang="en-US" dirty="0" smtClean="0"/>
              <a:t> approves with mitigation, or approves as justified in the circumstances, or denies approval</a:t>
            </a:r>
            <a:endParaRPr lang="en-US" dirty="0"/>
          </a:p>
        </p:txBody>
      </p:sp>
    </p:spTree>
    <p:extLst>
      <p:ext uri="{BB962C8B-B14F-4D97-AF65-F5344CB8AC3E}">
        <p14:creationId xmlns:p14="http://schemas.microsoft.com/office/powerpoint/2010/main" val="31400207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0"/>
            <a:ext cx="8229600" cy="1143000"/>
          </a:xfrm>
        </p:spPr>
        <p:txBody>
          <a:bodyPr>
            <a:normAutofit/>
          </a:bodyPr>
          <a:lstStyle/>
          <a:p>
            <a:r>
              <a:rPr lang="en-US" dirty="0"/>
              <a:t>Can we Risk this Happening In the Salish Sea or Juan de Fuca </a:t>
            </a:r>
            <a:r>
              <a:rPr lang="en-US" dirty="0" smtClean="0"/>
              <a:t>Strait?</a:t>
            </a:r>
            <a:endParaRPr lang="en-US" dirty="0"/>
          </a:p>
        </p:txBody>
      </p:sp>
      <p:pic>
        <p:nvPicPr>
          <p:cNvPr id="3" name="Picture 2" descr="Image sent in by Steve Bec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9001" y="1190624"/>
            <a:ext cx="3301805" cy="2327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987290" y="3863340"/>
            <a:ext cx="3487420" cy="261112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14705" y="3823335"/>
            <a:ext cx="3552190" cy="2665730"/>
          </a:xfrm>
          <a:prstGeom prst="rect">
            <a:avLst/>
          </a:prstGeom>
          <a:noFill/>
          <a:ln>
            <a:noFill/>
          </a:ln>
        </p:spPr>
      </p:pic>
      <p:sp>
        <p:nvSpPr>
          <p:cNvPr id="8" name="TextBox 7"/>
          <p:cNvSpPr txBox="1"/>
          <p:nvPr/>
        </p:nvSpPr>
        <p:spPr>
          <a:xfrm>
            <a:off x="4305300" y="1181100"/>
            <a:ext cx="4838700" cy="2554545"/>
          </a:xfrm>
          <a:prstGeom prst="rect">
            <a:avLst/>
          </a:prstGeom>
          <a:noFill/>
        </p:spPr>
        <p:txBody>
          <a:bodyPr wrap="square" rtlCol="0">
            <a:spAutoFit/>
          </a:bodyPr>
          <a:lstStyle/>
          <a:p>
            <a:r>
              <a:rPr lang="en-US" sz="3200" dirty="0" smtClean="0"/>
              <a:t>It already did!!!</a:t>
            </a:r>
          </a:p>
          <a:p>
            <a:r>
              <a:rPr lang="en-US" sz="3200" dirty="0" smtClean="0"/>
              <a:t>MV Kingston Lost 109 containers overboard and caught fire in Juan de Fuca Strait October 2021</a:t>
            </a:r>
          </a:p>
        </p:txBody>
      </p:sp>
      <p:sp>
        <p:nvSpPr>
          <p:cNvPr id="9" name="TextBox 8"/>
          <p:cNvSpPr txBox="1"/>
          <p:nvPr/>
        </p:nvSpPr>
        <p:spPr>
          <a:xfrm>
            <a:off x="1333500" y="1524000"/>
            <a:ext cx="2768600" cy="369332"/>
          </a:xfrm>
          <a:prstGeom prst="rect">
            <a:avLst/>
          </a:prstGeom>
          <a:noFill/>
        </p:spPr>
        <p:txBody>
          <a:bodyPr wrap="square" rtlCol="0">
            <a:spAutoFit/>
          </a:bodyPr>
          <a:lstStyle/>
          <a:p>
            <a:r>
              <a:rPr lang="en-US" sz="1800" b="1" dirty="0" smtClean="0"/>
              <a:t>English Channel</a:t>
            </a:r>
            <a:endParaRPr lang="en-US" sz="1800" b="1" dirty="0"/>
          </a:p>
        </p:txBody>
      </p:sp>
    </p:spTree>
    <p:extLst>
      <p:ext uri="{BB962C8B-B14F-4D97-AF65-F5344CB8AC3E}">
        <p14:creationId xmlns:p14="http://schemas.microsoft.com/office/powerpoint/2010/main" val="27775620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 y="304800"/>
            <a:ext cx="9118600" cy="523220"/>
          </a:xfrm>
          <a:prstGeom prst="rect">
            <a:avLst/>
          </a:prstGeom>
          <a:noFill/>
        </p:spPr>
        <p:txBody>
          <a:bodyPr wrap="square" rtlCol="0">
            <a:spAutoFit/>
          </a:bodyPr>
          <a:lstStyle/>
          <a:p>
            <a:r>
              <a:rPr lang="en-US" sz="2800" dirty="0" smtClean="0">
                <a:solidFill>
                  <a:srgbClr val="336666"/>
                </a:solidFill>
                <a:latin typeface="Arial Black"/>
                <a:ea typeface="ＭＳ Ｐゴシック"/>
                <a:cs typeface="+mj-cs"/>
              </a:rPr>
              <a:t>RB2 Project Timeline 2004 </a:t>
            </a:r>
            <a:r>
              <a:rPr lang="en-CA" sz="2800" dirty="0" smtClean="0">
                <a:solidFill>
                  <a:srgbClr val="336666"/>
                </a:solidFill>
                <a:latin typeface="Arial Black"/>
                <a:ea typeface="ＭＳ Ｐゴシック"/>
                <a:cs typeface="+mj-cs"/>
              </a:rPr>
              <a:t>to </a:t>
            </a:r>
            <a:r>
              <a:rPr lang="en-US" sz="2800" dirty="0" smtClean="0">
                <a:solidFill>
                  <a:srgbClr val="336666"/>
                </a:solidFill>
                <a:latin typeface="Arial Black"/>
                <a:ea typeface="ＭＳ Ｐゴシック"/>
                <a:cs typeface="+mj-cs"/>
              </a:rPr>
              <a:t>March 16 2022</a:t>
            </a:r>
            <a:endParaRPr lang="en-US" sz="2800" dirty="0"/>
          </a:p>
        </p:txBody>
      </p:sp>
      <p:sp>
        <p:nvSpPr>
          <p:cNvPr id="4" name="Content Placeholder 3"/>
          <p:cNvSpPr>
            <a:spLocks noGrp="1"/>
          </p:cNvSpPr>
          <p:nvPr>
            <p:ph idx="1"/>
          </p:nvPr>
        </p:nvSpPr>
        <p:spPr>
          <a:xfrm>
            <a:off x="317500" y="1028700"/>
            <a:ext cx="8826500" cy="5740400"/>
          </a:xfrm>
        </p:spPr>
        <p:txBody>
          <a:bodyPr/>
          <a:lstStyle/>
          <a:p>
            <a:r>
              <a:rPr lang="en-US" sz="2000" dirty="0" smtClean="0"/>
              <a:t>2004 Federal Environmental Assessment announced to include</a:t>
            </a:r>
            <a:br>
              <a:rPr lang="en-US" sz="2000" dirty="0" smtClean="0"/>
            </a:br>
            <a:r>
              <a:rPr lang="en-US" sz="2000" dirty="0" err="1" smtClean="0"/>
              <a:t>Deltaport</a:t>
            </a:r>
            <a:r>
              <a:rPr lang="en-US" sz="2000" dirty="0" smtClean="0"/>
              <a:t> Third Berth plus Terminal 2.</a:t>
            </a:r>
          </a:p>
          <a:p>
            <a:r>
              <a:rPr lang="en-US" sz="2000" dirty="0" smtClean="0"/>
              <a:t>2005 Port of Vancouver withdrew Terminal 2 from assessment.</a:t>
            </a:r>
          </a:p>
          <a:p>
            <a:r>
              <a:rPr lang="en-US" sz="2000" dirty="0" smtClean="0"/>
              <a:t>2013 </a:t>
            </a:r>
            <a:r>
              <a:rPr lang="en-US" sz="2000" dirty="0"/>
              <a:t>Port of </a:t>
            </a:r>
            <a:r>
              <a:rPr lang="en-US" sz="2000" dirty="0" smtClean="0"/>
              <a:t>Vancouver re-initiated the Terminal 2 project.</a:t>
            </a:r>
          </a:p>
          <a:p>
            <a:r>
              <a:rPr lang="en-US" sz="2000" dirty="0" smtClean="0"/>
              <a:t>2016 An independent federal review panel established</a:t>
            </a:r>
          </a:p>
          <a:p>
            <a:r>
              <a:rPr lang="en-US" sz="2000" dirty="0" smtClean="0"/>
              <a:t>2016- 2019 review panel investigation concluding with public hearings</a:t>
            </a:r>
          </a:p>
          <a:p>
            <a:r>
              <a:rPr lang="en-US" sz="2000" dirty="0" smtClean="0"/>
              <a:t>August 26 2019 Public record closed</a:t>
            </a:r>
          </a:p>
          <a:p>
            <a:r>
              <a:rPr lang="en-US" sz="2000" dirty="0" smtClean="0"/>
              <a:t>March 2020 Review Panel published its report and recommendations.</a:t>
            </a:r>
          </a:p>
          <a:p>
            <a:r>
              <a:rPr lang="en-US" sz="2000" dirty="0" smtClean="0"/>
              <a:t>August 2020 Environment Minister paused project and asked for more information.</a:t>
            </a:r>
          </a:p>
          <a:p>
            <a:r>
              <a:rPr lang="en-US" sz="2000" dirty="0" smtClean="0"/>
              <a:t>2020-2021 Port held closed door workshops with First Nations and DFO, Environment and Climate Change Canada Ministry not invited.</a:t>
            </a:r>
          </a:p>
          <a:p>
            <a:r>
              <a:rPr lang="en-US" sz="2000" dirty="0" smtClean="0"/>
              <a:t>December 2021 Additional information and draft conditions for approval published and final public comment period started with end date of Feb. 13 2022, later extended to March 15 2022</a:t>
            </a:r>
            <a:r>
              <a:rPr lang="en-US" sz="2000" dirty="0" smtClean="0"/>
              <a:t>. Now closed for comment.</a:t>
            </a:r>
            <a:endParaRPr lang="en-US" sz="2000" dirty="0"/>
          </a:p>
          <a:p>
            <a:r>
              <a:rPr lang="en-US" sz="2000" dirty="0" smtClean="0"/>
              <a:t>February 2022 Delta Council asked for delay or rejection.</a:t>
            </a:r>
          </a:p>
          <a:p>
            <a:endParaRPr lang="en-US" sz="2000" dirty="0" smtClean="0"/>
          </a:p>
          <a:p>
            <a:endParaRPr lang="en-US" sz="2000" dirty="0"/>
          </a:p>
        </p:txBody>
      </p:sp>
    </p:spTree>
    <p:extLst>
      <p:ext uri="{BB962C8B-B14F-4D97-AF65-F5344CB8AC3E}">
        <p14:creationId xmlns:p14="http://schemas.microsoft.com/office/powerpoint/2010/main" val="27616898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88" y="-101600"/>
            <a:ext cx="8736812" cy="863600"/>
          </a:xfrm>
        </p:spPr>
        <p:txBody>
          <a:bodyPr/>
          <a:lstStyle/>
          <a:p>
            <a:r>
              <a:rPr lang="en-US" dirty="0" smtClean="0"/>
              <a:t>Issues Impacting the Fraser Estuary</a:t>
            </a:r>
            <a:endParaRPr lang="en-US" dirty="0"/>
          </a:p>
        </p:txBody>
      </p:sp>
      <p:pic>
        <p:nvPicPr>
          <p:cNvPr id="3" name="Picture 2" descr="1-Fraser Esutary.jpe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86" y="863600"/>
            <a:ext cx="9212186" cy="5981700"/>
          </a:xfrm>
          <a:prstGeom prst="rect">
            <a:avLst/>
          </a:prstGeom>
        </p:spPr>
      </p:pic>
      <p:sp>
        <p:nvSpPr>
          <p:cNvPr id="5" name="TextBox 4"/>
          <p:cNvSpPr txBox="1"/>
          <p:nvPr/>
        </p:nvSpPr>
        <p:spPr>
          <a:xfrm>
            <a:off x="2657060" y="2975422"/>
            <a:ext cx="1238536" cy="307777"/>
          </a:xfrm>
          <a:prstGeom prst="rect">
            <a:avLst/>
          </a:prstGeom>
          <a:noFill/>
        </p:spPr>
        <p:txBody>
          <a:bodyPr wrap="square" rtlCol="0">
            <a:spAutoFit/>
          </a:bodyPr>
          <a:lstStyle/>
          <a:p>
            <a:r>
              <a:rPr lang="en-US" dirty="0" smtClean="0"/>
              <a:t>YVR</a:t>
            </a:r>
            <a:endParaRPr lang="en-US" dirty="0"/>
          </a:p>
        </p:txBody>
      </p:sp>
      <p:sp>
        <p:nvSpPr>
          <p:cNvPr id="7" name="Rectangle 6"/>
          <p:cNvSpPr/>
          <p:nvPr/>
        </p:nvSpPr>
        <p:spPr>
          <a:xfrm>
            <a:off x="1539030" y="27251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YVR  Runway Expansion </a:t>
            </a:r>
            <a:endParaRPr lang="en-US" b="1" dirty="0">
              <a:solidFill>
                <a:srgbClr val="000000"/>
              </a:solidFill>
            </a:endParaRPr>
          </a:p>
        </p:txBody>
      </p:sp>
      <p:sp>
        <p:nvSpPr>
          <p:cNvPr id="8" name="Rectangle 7"/>
          <p:cNvSpPr/>
          <p:nvPr/>
        </p:nvSpPr>
        <p:spPr>
          <a:xfrm>
            <a:off x="2639015" y="4489774"/>
            <a:ext cx="1301247" cy="972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Proposed Roberts Bank Terminal 2</a:t>
            </a:r>
            <a:endParaRPr lang="en-US" b="1" dirty="0">
              <a:solidFill>
                <a:srgbClr val="FF0000"/>
              </a:solidFill>
            </a:endParaRPr>
          </a:p>
        </p:txBody>
      </p:sp>
      <p:sp>
        <p:nvSpPr>
          <p:cNvPr id="9" name="Rectangle 8"/>
          <p:cNvSpPr/>
          <p:nvPr/>
        </p:nvSpPr>
        <p:spPr>
          <a:xfrm>
            <a:off x="6068765" y="3235879"/>
            <a:ext cx="1442346" cy="9407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Fraser Surrey Docks Re-configuration</a:t>
            </a:r>
            <a:endParaRPr lang="en-US" b="1" dirty="0">
              <a:solidFill>
                <a:srgbClr val="000000"/>
              </a:solidFill>
            </a:endParaRPr>
          </a:p>
        </p:txBody>
      </p:sp>
      <p:sp>
        <p:nvSpPr>
          <p:cNvPr id="10" name="Rectangle 9"/>
          <p:cNvSpPr/>
          <p:nvPr/>
        </p:nvSpPr>
        <p:spPr>
          <a:xfrm>
            <a:off x="2808741" y="1914227"/>
            <a:ext cx="1332601" cy="9407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Inner </a:t>
            </a:r>
            <a:r>
              <a:rPr lang="en-US" b="1" dirty="0" err="1" smtClean="0">
                <a:solidFill>
                  <a:srgbClr val="000000"/>
                </a:solidFill>
              </a:rPr>
              <a:t>Harbour</a:t>
            </a:r>
            <a:r>
              <a:rPr lang="en-US" b="1" dirty="0" smtClean="0">
                <a:solidFill>
                  <a:srgbClr val="000000"/>
                </a:solidFill>
              </a:rPr>
              <a:t> Terminal Expansions</a:t>
            </a:r>
            <a:endParaRPr lang="en-US" b="1" dirty="0">
              <a:solidFill>
                <a:srgbClr val="000000"/>
              </a:solidFill>
            </a:endParaRPr>
          </a:p>
        </p:txBody>
      </p:sp>
      <p:sp>
        <p:nvSpPr>
          <p:cNvPr id="11" name="Rectangle 10"/>
          <p:cNvSpPr/>
          <p:nvPr/>
        </p:nvSpPr>
        <p:spPr>
          <a:xfrm>
            <a:off x="5493929" y="1711948"/>
            <a:ext cx="1536411" cy="1066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Trans Mountain Pipeline</a:t>
            </a:r>
            <a:endParaRPr lang="en-US" b="1" dirty="0">
              <a:solidFill>
                <a:srgbClr val="000000"/>
              </a:solidFill>
            </a:endParaRPr>
          </a:p>
        </p:txBody>
      </p:sp>
      <p:sp>
        <p:nvSpPr>
          <p:cNvPr id="12" name="Rectangle 11"/>
          <p:cNvSpPr/>
          <p:nvPr/>
        </p:nvSpPr>
        <p:spPr>
          <a:xfrm>
            <a:off x="5940437" y="4434931"/>
            <a:ext cx="1410990" cy="9251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Proposed LNG Export Terminal</a:t>
            </a:r>
            <a:endParaRPr lang="en-US" b="1" dirty="0">
              <a:solidFill>
                <a:srgbClr val="000000"/>
              </a:solidFill>
            </a:endParaRPr>
          </a:p>
        </p:txBody>
      </p:sp>
      <p:sp>
        <p:nvSpPr>
          <p:cNvPr id="13" name="Rectangle 12"/>
          <p:cNvSpPr/>
          <p:nvPr/>
        </p:nvSpPr>
        <p:spPr>
          <a:xfrm>
            <a:off x="2935023" y="3174013"/>
            <a:ext cx="1003371" cy="11916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Second Cruise Ship Terminal</a:t>
            </a:r>
            <a:endParaRPr lang="en-US" b="1" dirty="0">
              <a:solidFill>
                <a:srgbClr val="000000"/>
              </a:solidFill>
            </a:endParaRPr>
          </a:p>
        </p:txBody>
      </p:sp>
      <p:sp>
        <p:nvSpPr>
          <p:cNvPr id="14" name="Rectangle 13"/>
          <p:cNvSpPr/>
          <p:nvPr/>
        </p:nvSpPr>
        <p:spPr>
          <a:xfrm>
            <a:off x="4292601" y="1957720"/>
            <a:ext cx="1130300" cy="9124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Navigation Channel Dredging </a:t>
            </a:r>
            <a:endParaRPr lang="en-US" b="1" dirty="0">
              <a:solidFill>
                <a:srgbClr val="000000"/>
              </a:solidFill>
            </a:endParaRPr>
          </a:p>
        </p:txBody>
      </p:sp>
      <p:sp>
        <p:nvSpPr>
          <p:cNvPr id="15" name="Rectangle 14"/>
          <p:cNvSpPr/>
          <p:nvPr/>
        </p:nvSpPr>
        <p:spPr>
          <a:xfrm>
            <a:off x="7541318" y="3286041"/>
            <a:ext cx="1221682" cy="12857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Industrial expansion on Agricultural Lands </a:t>
            </a:r>
            <a:endParaRPr lang="en-US" b="1" dirty="0">
              <a:solidFill>
                <a:srgbClr val="000000"/>
              </a:solidFill>
            </a:endParaRPr>
          </a:p>
        </p:txBody>
      </p:sp>
      <p:sp>
        <p:nvSpPr>
          <p:cNvPr id="16" name="Rectangle 15"/>
          <p:cNvSpPr/>
          <p:nvPr/>
        </p:nvSpPr>
        <p:spPr>
          <a:xfrm>
            <a:off x="7101984" y="2072728"/>
            <a:ext cx="1076816" cy="8310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Gravel Extraction </a:t>
            </a:r>
            <a:endParaRPr lang="en-US" b="1" dirty="0">
              <a:solidFill>
                <a:srgbClr val="000000"/>
              </a:solidFill>
            </a:endParaRPr>
          </a:p>
        </p:txBody>
      </p:sp>
      <p:sp>
        <p:nvSpPr>
          <p:cNvPr id="17" name="Rectangle 16"/>
          <p:cNvSpPr/>
          <p:nvPr/>
        </p:nvSpPr>
        <p:spPr>
          <a:xfrm>
            <a:off x="993218" y="3671015"/>
            <a:ext cx="1536412" cy="1081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Sea Level Rise and Climate Change</a:t>
            </a:r>
          </a:p>
          <a:p>
            <a:pPr algn="ctr"/>
            <a:endParaRPr lang="en-US" dirty="0"/>
          </a:p>
        </p:txBody>
      </p:sp>
      <p:sp>
        <p:nvSpPr>
          <p:cNvPr id="18" name="Rectangle 17"/>
          <p:cNvSpPr/>
          <p:nvPr/>
        </p:nvSpPr>
        <p:spPr>
          <a:xfrm>
            <a:off x="4307630" y="3784466"/>
            <a:ext cx="1583444" cy="799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Airport Jet Fuel Storage</a:t>
            </a:r>
            <a:endParaRPr lang="en-US" b="1" dirty="0">
              <a:solidFill>
                <a:srgbClr val="000000"/>
              </a:solidFill>
            </a:endParaRPr>
          </a:p>
        </p:txBody>
      </p:sp>
      <p:sp>
        <p:nvSpPr>
          <p:cNvPr id="19" name="Rectangle 18"/>
          <p:cNvSpPr/>
          <p:nvPr/>
        </p:nvSpPr>
        <p:spPr>
          <a:xfrm>
            <a:off x="4038600" y="4622800"/>
            <a:ext cx="1587500" cy="71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chemeClr val="tx1"/>
                </a:solidFill>
              </a:rPr>
              <a:t>Deltaport</a:t>
            </a:r>
            <a:r>
              <a:rPr lang="en-US" b="1" dirty="0" smtClean="0">
                <a:solidFill>
                  <a:schemeClr val="tx1"/>
                </a:solidFill>
              </a:rPr>
              <a:t> Berth Four</a:t>
            </a:r>
            <a:endParaRPr lang="en-US" b="1" dirty="0">
              <a:solidFill>
                <a:schemeClr val="tx1"/>
              </a:solidFill>
            </a:endParaRPr>
          </a:p>
        </p:txBody>
      </p:sp>
      <p:sp>
        <p:nvSpPr>
          <p:cNvPr id="20" name="Rectangle 19"/>
          <p:cNvSpPr/>
          <p:nvPr/>
        </p:nvSpPr>
        <p:spPr>
          <a:xfrm>
            <a:off x="4167930" y="29410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Massey Tunnel Replacement </a:t>
            </a:r>
            <a:endParaRPr lang="en-US" b="1" dirty="0">
              <a:solidFill>
                <a:srgbClr val="000000"/>
              </a:solidFill>
            </a:endParaRPr>
          </a:p>
        </p:txBody>
      </p:sp>
      <p:sp>
        <p:nvSpPr>
          <p:cNvPr id="4" name="TextBox 3"/>
          <p:cNvSpPr txBox="1"/>
          <p:nvPr/>
        </p:nvSpPr>
        <p:spPr>
          <a:xfrm>
            <a:off x="698500" y="5867400"/>
            <a:ext cx="7620000" cy="400110"/>
          </a:xfrm>
          <a:prstGeom prst="rect">
            <a:avLst/>
          </a:prstGeom>
          <a:noFill/>
        </p:spPr>
        <p:txBody>
          <a:bodyPr wrap="square" rtlCol="0">
            <a:spAutoFit/>
          </a:bodyPr>
          <a:lstStyle/>
          <a:p>
            <a:r>
              <a:rPr lang="en-US" sz="2000" dirty="0" smtClean="0">
                <a:solidFill>
                  <a:srgbClr val="FFFFFF"/>
                </a:solidFill>
              </a:rPr>
              <a:t>Ever increasing vessel traffic through an already congested area</a:t>
            </a:r>
            <a:endParaRPr lang="en-US" sz="2000" dirty="0">
              <a:solidFill>
                <a:srgbClr val="FFFFFF"/>
              </a:solidFill>
            </a:endParaRPr>
          </a:p>
        </p:txBody>
      </p:sp>
    </p:spTree>
    <p:extLst>
      <p:ext uri="{BB962C8B-B14F-4D97-AF65-F5344CB8AC3E}">
        <p14:creationId xmlns:p14="http://schemas.microsoft.com/office/powerpoint/2010/main" val="169830102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972300"/>
          </a:xfrm>
          <a:prstGeom prst="rect">
            <a:avLst/>
          </a:prstGeom>
          <a:noFill/>
          <a:ln>
            <a:noFill/>
          </a:ln>
        </p:spPr>
      </p:pic>
      <p:sp>
        <p:nvSpPr>
          <p:cNvPr id="2" name="TextBox 1"/>
          <p:cNvSpPr txBox="1"/>
          <p:nvPr/>
        </p:nvSpPr>
        <p:spPr>
          <a:xfrm>
            <a:off x="4038600" y="406400"/>
            <a:ext cx="5283200" cy="707886"/>
          </a:xfrm>
          <a:prstGeom prst="rect">
            <a:avLst/>
          </a:prstGeom>
          <a:noFill/>
        </p:spPr>
        <p:txBody>
          <a:bodyPr wrap="square" rtlCol="0">
            <a:spAutoFit/>
          </a:bodyPr>
          <a:lstStyle/>
          <a:p>
            <a:r>
              <a:rPr lang="en-US" sz="4000" b="1" dirty="0" smtClean="0">
                <a:solidFill>
                  <a:schemeClr val="bg1"/>
                </a:solidFill>
              </a:rPr>
              <a:t>What Can You Do ?</a:t>
            </a:r>
            <a:endParaRPr lang="en-US" sz="4000" b="1" dirty="0">
              <a:solidFill>
                <a:schemeClr val="bg1"/>
              </a:solidFill>
            </a:endParaRPr>
          </a:p>
        </p:txBody>
      </p:sp>
      <p:sp>
        <p:nvSpPr>
          <p:cNvPr id="5" name="TextBox 4"/>
          <p:cNvSpPr txBox="1"/>
          <p:nvPr/>
        </p:nvSpPr>
        <p:spPr>
          <a:xfrm>
            <a:off x="7454900" y="1181100"/>
            <a:ext cx="1313180" cy="553998"/>
          </a:xfrm>
          <a:prstGeom prst="rect">
            <a:avLst/>
          </a:prstGeom>
          <a:noFill/>
        </p:spPr>
        <p:txBody>
          <a:bodyPr wrap="non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sp>
        <p:nvSpPr>
          <p:cNvPr id="3" name="TextBox 2"/>
          <p:cNvSpPr txBox="1"/>
          <p:nvPr/>
        </p:nvSpPr>
        <p:spPr>
          <a:xfrm>
            <a:off x="0" y="4572000"/>
            <a:ext cx="9144000" cy="1938992"/>
          </a:xfrm>
          <a:prstGeom prst="rect">
            <a:avLst/>
          </a:prstGeom>
          <a:noFill/>
        </p:spPr>
        <p:txBody>
          <a:bodyPr wrap="square" rtlCol="0">
            <a:spAutoFit/>
          </a:bodyPr>
          <a:lstStyle/>
          <a:p>
            <a:r>
              <a:rPr lang="en-US" sz="2000" b="1" dirty="0" smtClean="0">
                <a:solidFill>
                  <a:schemeClr val="bg1"/>
                </a:solidFill>
              </a:rPr>
              <a:t>Make your Voice Count. Tell Government</a:t>
            </a:r>
            <a:br>
              <a:rPr lang="en-US" sz="2000" b="1" dirty="0" smtClean="0">
                <a:solidFill>
                  <a:schemeClr val="bg1"/>
                </a:solidFill>
              </a:rPr>
            </a:br>
            <a:r>
              <a:rPr lang="en-US" sz="2000" b="1" dirty="0" smtClean="0">
                <a:solidFill>
                  <a:schemeClr val="bg1"/>
                </a:solidFill>
              </a:rPr>
              <a:t>to Reject Roberts Bank Terminal 2:</a:t>
            </a:r>
          </a:p>
          <a:p>
            <a:r>
              <a:rPr lang="en-US" sz="2000" b="1" dirty="0" smtClean="0">
                <a:solidFill>
                  <a:schemeClr val="bg1"/>
                </a:solidFill>
              </a:rPr>
              <a:t>- Write to the </a:t>
            </a:r>
            <a:r>
              <a:rPr lang="en-US" sz="2000" b="1" dirty="0">
                <a:solidFill>
                  <a:schemeClr val="bg1"/>
                </a:solidFill>
              </a:rPr>
              <a:t>Environment </a:t>
            </a:r>
            <a:r>
              <a:rPr lang="en-US" sz="2000" b="1" dirty="0" smtClean="0">
                <a:solidFill>
                  <a:schemeClr val="bg1"/>
                </a:solidFill>
              </a:rPr>
              <a:t>Minister:</a:t>
            </a:r>
            <a:r>
              <a:rPr lang="en-US" sz="2000" b="1" dirty="0">
                <a:solidFill>
                  <a:schemeClr val="bg1"/>
                </a:solidFill>
              </a:rPr>
              <a:t> </a:t>
            </a:r>
            <a:r>
              <a:rPr lang="en-US" sz="2000" b="1" dirty="0" err="1" smtClean="0">
                <a:solidFill>
                  <a:schemeClr val="bg1"/>
                </a:solidFill>
              </a:rPr>
              <a:t>ec.ministre</a:t>
            </a:r>
            <a:r>
              <a:rPr lang="en-US" sz="2000" b="1" dirty="0" err="1">
                <a:solidFill>
                  <a:schemeClr val="bg1"/>
                </a:solidFill>
              </a:rPr>
              <a:t>-minister.ec@canada.ca</a:t>
            </a:r>
            <a:endParaRPr lang="en-US" sz="2000" b="1" dirty="0" smtClean="0">
              <a:solidFill>
                <a:schemeClr val="bg1"/>
              </a:solidFill>
            </a:endParaRPr>
          </a:p>
          <a:p>
            <a:r>
              <a:rPr lang="en-US" sz="2000" b="1" dirty="0" smtClean="0">
                <a:solidFill>
                  <a:schemeClr val="bg1"/>
                </a:solidFill>
              </a:rPr>
              <a:t>- Write to MP Carla </a:t>
            </a:r>
            <a:r>
              <a:rPr lang="en-US" sz="2000" b="1" dirty="0" err="1" smtClean="0">
                <a:solidFill>
                  <a:schemeClr val="bg1"/>
                </a:solidFill>
              </a:rPr>
              <a:t>Qualtrough</a:t>
            </a:r>
            <a:r>
              <a:rPr lang="en-US" sz="2000" b="1" dirty="0">
                <a:solidFill>
                  <a:schemeClr val="bg1"/>
                </a:solidFill>
              </a:rPr>
              <a:t>: </a:t>
            </a:r>
            <a:r>
              <a:rPr lang="en-US" sz="2000" b="1" dirty="0" err="1">
                <a:solidFill>
                  <a:schemeClr val="bg1"/>
                </a:solidFill>
              </a:rPr>
              <a:t>carla.qualtrough@parl.gc.ca</a:t>
            </a:r>
            <a:endParaRPr lang="en-US" sz="2000" b="1" dirty="0" smtClean="0">
              <a:solidFill>
                <a:schemeClr val="bg1"/>
              </a:solidFill>
            </a:endParaRPr>
          </a:p>
          <a:p>
            <a:r>
              <a:rPr lang="en-US" sz="2000" b="1" dirty="0" smtClean="0">
                <a:solidFill>
                  <a:schemeClr val="bg1"/>
                </a:solidFill>
              </a:rPr>
              <a:t>- Write Letters to the Media</a:t>
            </a:r>
          </a:p>
          <a:p>
            <a:r>
              <a:rPr lang="en-US" sz="2000" b="1" dirty="0" smtClean="0">
                <a:solidFill>
                  <a:schemeClr val="bg1"/>
                </a:solidFill>
              </a:rPr>
              <a:t>- Post on Facebook, Twitter, Linked In</a:t>
            </a:r>
            <a:endParaRPr lang="en-US" sz="2000" b="1" dirty="0">
              <a:solidFill>
                <a:schemeClr val="bg1"/>
              </a:solidFill>
            </a:endParaRPr>
          </a:p>
        </p:txBody>
      </p:sp>
      <p:sp>
        <p:nvSpPr>
          <p:cNvPr id="4" name="TextBox 3"/>
          <p:cNvSpPr txBox="1"/>
          <p:nvPr/>
        </p:nvSpPr>
        <p:spPr>
          <a:xfrm>
            <a:off x="1028700" y="3263900"/>
            <a:ext cx="7835900" cy="1323439"/>
          </a:xfrm>
          <a:prstGeom prst="rect">
            <a:avLst/>
          </a:prstGeom>
          <a:noFill/>
        </p:spPr>
        <p:txBody>
          <a:bodyPr wrap="square" rtlCol="0">
            <a:spAutoFit/>
          </a:bodyPr>
          <a:lstStyle/>
          <a:p>
            <a:r>
              <a:rPr lang="en-US" sz="1600" b="1" dirty="0" smtClean="0">
                <a:solidFill>
                  <a:schemeClr val="bg1"/>
                </a:solidFill>
              </a:rPr>
              <a:t>1. </a:t>
            </a:r>
            <a:r>
              <a:rPr lang="en-US" sz="1600" b="1" dirty="0" err="1" smtClean="0">
                <a:solidFill>
                  <a:schemeClr val="bg1"/>
                </a:solidFill>
              </a:rPr>
              <a:t>Significasnt</a:t>
            </a:r>
            <a:r>
              <a:rPr lang="en-US" sz="1600" b="1" dirty="0" smtClean="0">
                <a:solidFill>
                  <a:schemeClr val="bg1"/>
                </a:solidFill>
              </a:rPr>
              <a:t> adverse environmental effects that cannot be mitigated</a:t>
            </a:r>
          </a:p>
          <a:p>
            <a:r>
              <a:rPr lang="en-US" sz="1600" b="1" dirty="0" smtClean="0">
                <a:solidFill>
                  <a:schemeClr val="bg1"/>
                </a:solidFill>
              </a:rPr>
              <a:t>2. No business need tor T2. There is a better alternative. Prince Rupert has potential to quadruple its current container terminal capacity.</a:t>
            </a:r>
          </a:p>
          <a:p>
            <a:r>
              <a:rPr lang="en-US" sz="1600" b="1" dirty="0" smtClean="0">
                <a:solidFill>
                  <a:schemeClr val="bg1"/>
                </a:solidFill>
              </a:rPr>
              <a:t>- Two sailing days closer to Asia</a:t>
            </a:r>
          </a:p>
          <a:p>
            <a:r>
              <a:rPr lang="en-US" sz="1600" b="1" dirty="0" smtClean="0">
                <a:solidFill>
                  <a:schemeClr val="bg1"/>
                </a:solidFill>
              </a:rPr>
              <a:t>- No significant environmental issues</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999" y="1041401"/>
            <a:ext cx="8648701" cy="2527299"/>
          </a:xfrm>
          <a:prstGeom prst="rect">
            <a:avLst/>
          </a:prstGeom>
        </p:spPr>
      </p:pic>
      <p:sp>
        <p:nvSpPr>
          <p:cNvPr id="8" name="TextBox 7"/>
          <p:cNvSpPr txBox="1"/>
          <p:nvPr/>
        </p:nvSpPr>
        <p:spPr>
          <a:xfrm>
            <a:off x="7442200" y="5524500"/>
            <a:ext cx="1313180" cy="553998"/>
          </a:xfrm>
          <a:prstGeom prst="rect">
            <a:avLst/>
          </a:prstGeom>
          <a:noFill/>
        </p:spPr>
        <p:txBody>
          <a:bodyPr wrap="none" rtlCol="0">
            <a:spAutoFit/>
          </a:bodyPr>
          <a:lstStyle/>
          <a:p>
            <a:pPr lvl="0"/>
            <a:r>
              <a:rPr lang="en-CA" sz="1600" dirty="0">
                <a:solidFill>
                  <a:schemeClr val="lt1"/>
                </a:solidFill>
                <a:latin typeface="Calibri"/>
                <a:ea typeface="Calibri"/>
                <a:cs typeface="Calibri"/>
                <a:sym typeface="Calibri"/>
              </a:rPr>
              <a:t>© </a:t>
            </a:r>
            <a:r>
              <a:rPr lang="en-CA" dirty="0">
                <a:solidFill>
                  <a:schemeClr val="lt1"/>
                </a:solidFill>
                <a:latin typeface="Calibri"/>
                <a:ea typeface="Calibri"/>
                <a:cs typeface="Calibri"/>
                <a:sym typeface="Calibri"/>
              </a:rPr>
              <a:t>James Casey</a:t>
            </a:r>
            <a:endParaRPr lang="en-CA" dirty="0"/>
          </a:p>
          <a:p>
            <a:endParaRPr lang="en-US" dirty="0"/>
          </a:p>
        </p:txBody>
      </p:sp>
      <p:sp>
        <p:nvSpPr>
          <p:cNvPr id="6" name="TextBox 5"/>
          <p:cNvSpPr txBox="1"/>
          <p:nvPr/>
        </p:nvSpPr>
        <p:spPr>
          <a:xfrm>
            <a:off x="342900" y="3441700"/>
            <a:ext cx="6083300" cy="830997"/>
          </a:xfrm>
          <a:prstGeom prst="rect">
            <a:avLst/>
          </a:prstGeom>
          <a:noFill/>
        </p:spPr>
        <p:txBody>
          <a:bodyPr wrap="square" rtlCol="0">
            <a:spAutoFit/>
          </a:bodyPr>
          <a:lstStyle/>
          <a:p>
            <a:r>
              <a:rPr lang="en-US" sz="2400" b="1" dirty="0" smtClean="0"/>
              <a:t>Websites:</a:t>
            </a:r>
          </a:p>
          <a:p>
            <a:r>
              <a:rPr lang="en-US" sz="2400" b="1" dirty="0" smtClean="0"/>
              <a:t>https</a:t>
            </a:r>
            <a:r>
              <a:rPr lang="en-US" sz="2400" b="1" dirty="0"/>
              <a:t>://</a:t>
            </a:r>
            <a:r>
              <a:rPr lang="en-US" sz="2400" b="1" dirty="0" err="1"/>
              <a:t>www.againstportexpansion.org</a:t>
            </a:r>
            <a:endParaRPr lang="en-US" sz="2400" b="1" dirty="0"/>
          </a:p>
        </p:txBody>
      </p:sp>
      <p:sp>
        <p:nvSpPr>
          <p:cNvPr id="7" name="TextBox 6"/>
          <p:cNvSpPr txBox="1"/>
          <p:nvPr/>
        </p:nvSpPr>
        <p:spPr>
          <a:xfrm>
            <a:off x="939800" y="4229100"/>
            <a:ext cx="7556500" cy="461665"/>
          </a:xfrm>
          <a:prstGeom prst="rect">
            <a:avLst/>
          </a:prstGeom>
          <a:noFill/>
        </p:spPr>
        <p:txBody>
          <a:bodyPr wrap="square" rtlCol="0">
            <a:spAutoFit/>
          </a:bodyPr>
          <a:lstStyle/>
          <a:p>
            <a:r>
              <a:rPr lang="en-US" sz="2400" b="1" dirty="0"/>
              <a:t>https://</a:t>
            </a:r>
            <a:r>
              <a:rPr lang="en-US" sz="2400" b="1" dirty="0" err="1"/>
              <a:t>www.birdscanada.org</a:t>
            </a:r>
            <a:r>
              <a:rPr lang="en-US" sz="2400" b="1" dirty="0"/>
              <a:t>/?s=</a:t>
            </a:r>
            <a:r>
              <a:rPr lang="en-US" sz="2400" b="1" dirty="0" err="1"/>
              <a:t>roberts+bank</a:t>
            </a:r>
            <a:endParaRPr lang="en-US" sz="2400" b="1" dirty="0"/>
          </a:p>
        </p:txBody>
      </p:sp>
      <p:sp>
        <p:nvSpPr>
          <p:cNvPr id="2" name="Title 1"/>
          <p:cNvSpPr>
            <a:spLocks noGrp="1"/>
          </p:cNvSpPr>
          <p:nvPr>
            <p:ph type="title"/>
          </p:nvPr>
        </p:nvSpPr>
        <p:spPr>
          <a:xfrm>
            <a:off x="508000" y="177800"/>
            <a:ext cx="8483600" cy="749300"/>
          </a:xfrm>
        </p:spPr>
        <p:txBody>
          <a:bodyPr>
            <a:noAutofit/>
          </a:bodyPr>
          <a:lstStyle/>
          <a:p>
            <a:r>
              <a:rPr lang="en-US" sz="2000" dirty="0" smtClean="0"/>
              <a:t>Contact Roger Emsley Against Port Expansion Community Group For More Information: </a:t>
            </a:r>
            <a:r>
              <a:rPr lang="en-CA" sz="2000" b="1" dirty="0" err="1"/>
              <a:t>info@againstportexpansion.org</a:t>
            </a:r>
            <a:endParaRPr lang="en-US" sz="2000" dirty="0"/>
          </a:p>
        </p:txBody>
      </p:sp>
      <p:sp>
        <p:nvSpPr>
          <p:cNvPr id="3" name="Text Placeholder 2"/>
          <p:cNvSpPr>
            <a:spLocks noGrp="1"/>
          </p:cNvSpPr>
          <p:nvPr>
            <p:ph idx="1"/>
          </p:nvPr>
        </p:nvSpPr>
        <p:spPr>
          <a:xfrm>
            <a:off x="266700" y="1206500"/>
            <a:ext cx="8534400" cy="2641600"/>
          </a:xfrm>
        </p:spPr>
        <p:txBody>
          <a:bodyPr>
            <a:normAutofit/>
          </a:bodyPr>
          <a:lstStyle/>
          <a:p>
            <a:pPr marL="114300" indent="0">
              <a:buNone/>
            </a:pPr>
            <a:r>
              <a:rPr lang="en-CA" sz="2400" b="1" dirty="0" smtClean="0">
                <a:solidFill>
                  <a:srgbClr val="000000"/>
                </a:solidFill>
              </a:rPr>
              <a:t>	</a:t>
            </a:r>
          </a:p>
          <a:p>
            <a:pPr marL="114300" indent="0">
              <a:buNone/>
            </a:pPr>
            <a:endParaRPr lang="en-CA" sz="2400" b="1" dirty="0" smtClean="0">
              <a:solidFill>
                <a:srgbClr val="000000"/>
              </a:solidFill>
            </a:endParaRPr>
          </a:p>
          <a:p>
            <a:pPr marL="114300" indent="0">
              <a:buNone/>
            </a:pPr>
            <a:r>
              <a:rPr lang="en-CA" sz="2400" b="1" dirty="0">
                <a:solidFill>
                  <a:srgbClr val="000000"/>
                </a:solidFill>
              </a:rPr>
              <a:t>	</a:t>
            </a:r>
            <a:r>
              <a:rPr lang="en-CA" sz="2400" b="1" dirty="0" smtClean="0">
                <a:solidFill>
                  <a:srgbClr val="000000"/>
                </a:solidFill>
              </a:rPr>
              <a:t>			</a:t>
            </a:r>
            <a:endParaRPr lang="en-US" sz="2400" b="1" dirty="0" smtClean="0">
              <a:solidFill>
                <a:schemeClr val="bg1"/>
              </a:solidFill>
            </a:endParaRPr>
          </a:p>
        </p:txBody>
      </p:sp>
      <p:sp>
        <p:nvSpPr>
          <p:cNvPr id="4" name="TextBox 3"/>
          <p:cNvSpPr txBox="1"/>
          <p:nvPr/>
        </p:nvSpPr>
        <p:spPr>
          <a:xfrm>
            <a:off x="330200" y="4673600"/>
            <a:ext cx="8547100" cy="2308324"/>
          </a:xfrm>
          <a:prstGeom prst="rect">
            <a:avLst/>
          </a:prstGeom>
          <a:noFill/>
        </p:spPr>
        <p:txBody>
          <a:bodyPr wrap="square" rtlCol="0">
            <a:spAutoFit/>
          </a:bodyPr>
          <a:lstStyle/>
          <a:p>
            <a:r>
              <a:rPr lang="en-US" sz="2400" b="1" dirty="0" smtClean="0"/>
              <a:t>Further Reading:</a:t>
            </a:r>
            <a:r>
              <a:rPr lang="en-US" sz="2400" b="1" dirty="0" smtClean="0">
                <a:solidFill>
                  <a:srgbClr val="FFFFFF"/>
                </a:solidFill>
              </a:rPr>
              <a:t>:</a:t>
            </a:r>
          </a:p>
          <a:p>
            <a:r>
              <a:rPr lang="en-US" sz="2400" b="1" dirty="0" smtClean="0"/>
              <a:t>https</a:t>
            </a:r>
            <a:r>
              <a:rPr lang="en-US" sz="2400" b="1" dirty="0"/>
              <a:t>://</a:t>
            </a:r>
            <a:r>
              <a:rPr lang="en-US" sz="2400" b="1" dirty="0" err="1"/>
              <a:t>www.hakaimagazine.com</a:t>
            </a:r>
            <a:r>
              <a:rPr lang="en-US" sz="2400" b="1" dirty="0"/>
              <a:t>/features/slime-shorebirds-and-</a:t>
            </a:r>
            <a:r>
              <a:rPr lang="en-US" sz="2400" b="1" dirty="0" smtClean="0"/>
              <a:t>scientific</a:t>
            </a:r>
          </a:p>
          <a:p>
            <a:r>
              <a:rPr lang="en-US" sz="2400" b="1" dirty="0"/>
              <a:t>https://</a:t>
            </a:r>
            <a:r>
              <a:rPr lang="en-US" sz="2400" b="1" dirty="0" err="1"/>
              <a:t>www.hakaimagazine.com</a:t>
            </a:r>
            <a:r>
              <a:rPr lang="en-US" sz="2400" b="1" dirty="0"/>
              <a:t>/features/questionable-science-</a:t>
            </a:r>
            <a:r>
              <a:rPr lang="en-US" sz="2400" b="1" dirty="0" err="1"/>
              <a:t>vancouvers</a:t>
            </a:r>
            <a:r>
              <a:rPr lang="en-US" sz="2400" b="1" dirty="0"/>
              <a:t>-port-expansion/</a:t>
            </a:r>
          </a:p>
          <a:p>
            <a:endParaRPr lang="en-US" sz="2400" dirty="0">
              <a:solidFill>
                <a:srgbClr val="FFFFFF"/>
              </a:solidFill>
            </a:endParaRPr>
          </a:p>
        </p:txBody>
      </p:sp>
    </p:spTree>
    <p:extLst>
      <p:ext uri="{BB962C8B-B14F-4D97-AF65-F5344CB8AC3E}">
        <p14:creationId xmlns:p14="http://schemas.microsoft.com/office/powerpoint/2010/main" val="5285279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7500" y="244188"/>
            <a:ext cx="8420100" cy="736670"/>
          </a:xfrm>
        </p:spPr>
        <p:txBody>
          <a:bodyPr/>
          <a:lstStyle/>
          <a:p>
            <a:r>
              <a:rPr lang="en-US" dirty="0" smtClean="0"/>
              <a:t>Actions needed to Save the Estuary</a:t>
            </a:r>
            <a:endParaRPr lang="en-US" dirty="0"/>
          </a:p>
        </p:txBody>
      </p:sp>
      <p:sp>
        <p:nvSpPr>
          <p:cNvPr id="5" name="TextBox 4"/>
          <p:cNvSpPr txBox="1"/>
          <p:nvPr/>
        </p:nvSpPr>
        <p:spPr>
          <a:xfrm>
            <a:off x="673100" y="1270000"/>
            <a:ext cx="7658100" cy="5109090"/>
          </a:xfrm>
          <a:prstGeom prst="rect">
            <a:avLst/>
          </a:prstGeom>
          <a:noFill/>
        </p:spPr>
        <p:txBody>
          <a:bodyPr wrap="square" rtlCol="0">
            <a:spAutoFit/>
          </a:bodyPr>
          <a:lstStyle/>
          <a:p>
            <a:pPr marL="457200" lvl="0" indent="-457200">
              <a:buFont typeface="+mj-lt"/>
              <a:buAutoNum type="arabicPeriod"/>
            </a:pPr>
            <a:r>
              <a:rPr lang="en-CA" sz="2400" dirty="0">
                <a:latin typeface="+mn-lt"/>
              </a:rPr>
              <a:t>Make Roberts Bank a National Marine Conservation Area. </a:t>
            </a:r>
            <a:endParaRPr lang="en-CA" sz="2400" dirty="0" smtClean="0">
              <a:latin typeface="+mn-lt"/>
            </a:endParaRPr>
          </a:p>
          <a:p>
            <a:pPr marL="457200" lvl="0" indent="-457200">
              <a:buFont typeface="+mj-lt"/>
              <a:buAutoNum type="arabicPeriod"/>
            </a:pPr>
            <a:r>
              <a:rPr lang="en-CA" sz="2400" dirty="0" smtClean="0">
                <a:latin typeface="+mn-lt"/>
              </a:rPr>
              <a:t>Expand </a:t>
            </a:r>
            <a:r>
              <a:rPr lang="en-CA" sz="2400" dirty="0">
                <a:latin typeface="+mn-lt"/>
              </a:rPr>
              <a:t>the Fraser River Delta designation as a UN “Wetland of International Importance” </a:t>
            </a:r>
            <a:r>
              <a:rPr lang="en-CA" sz="2400" dirty="0" smtClean="0">
                <a:latin typeface="+mn-lt"/>
              </a:rPr>
              <a:t/>
            </a:r>
            <a:br>
              <a:rPr lang="en-CA" sz="2400" dirty="0" smtClean="0">
                <a:latin typeface="+mn-lt"/>
              </a:rPr>
            </a:br>
            <a:r>
              <a:rPr lang="en-CA" sz="2400" dirty="0" smtClean="0">
                <a:latin typeface="+mn-lt"/>
              </a:rPr>
              <a:t>(</a:t>
            </a:r>
            <a:r>
              <a:rPr lang="en-CA" sz="2400" dirty="0" err="1">
                <a:latin typeface="+mn-lt"/>
              </a:rPr>
              <a:t>Ramsar</a:t>
            </a:r>
            <a:r>
              <a:rPr lang="en-CA" sz="2400" dirty="0">
                <a:latin typeface="+mn-lt"/>
              </a:rPr>
              <a:t> Site) to encompass all of Roberts </a:t>
            </a:r>
            <a:r>
              <a:rPr lang="en-CA" sz="2400" dirty="0" smtClean="0">
                <a:latin typeface="+mn-lt"/>
              </a:rPr>
              <a:t>Bank. </a:t>
            </a:r>
          </a:p>
          <a:p>
            <a:pPr marL="457200" lvl="0" indent="-457200">
              <a:buFont typeface="+mj-lt"/>
              <a:buAutoNum type="arabicPeriod"/>
            </a:pPr>
            <a:r>
              <a:rPr lang="en-CA" sz="2400" dirty="0" smtClean="0">
                <a:latin typeface="+mn-lt"/>
              </a:rPr>
              <a:t>Provide </a:t>
            </a:r>
            <a:r>
              <a:rPr lang="en-CA" sz="2400" dirty="0">
                <a:latin typeface="+mn-lt"/>
              </a:rPr>
              <a:t>immediate protection to biofilm habitat at Roberts Bank by designating it a Provincial Ecological Reserve. </a:t>
            </a:r>
            <a:endParaRPr lang="en-CA" sz="2400" dirty="0" smtClean="0">
              <a:latin typeface="+mn-lt"/>
            </a:endParaRPr>
          </a:p>
          <a:p>
            <a:pPr marL="457200" lvl="0" indent="-457200">
              <a:buFont typeface="+mj-lt"/>
              <a:buAutoNum type="arabicPeriod"/>
            </a:pPr>
            <a:r>
              <a:rPr lang="en-CA" sz="2400" dirty="0" smtClean="0">
                <a:latin typeface="+mn-lt"/>
              </a:rPr>
              <a:t>Place </a:t>
            </a:r>
            <a:r>
              <a:rPr lang="en-CA" sz="2400" dirty="0">
                <a:latin typeface="+mn-lt"/>
              </a:rPr>
              <a:t>a cap on the number of vessel transits through the Strait of Juan de Fuca and Salish Sea. </a:t>
            </a:r>
            <a:endParaRPr lang="en-CA" sz="2400" dirty="0" smtClean="0">
              <a:latin typeface="+mn-lt"/>
            </a:endParaRPr>
          </a:p>
          <a:p>
            <a:pPr marL="457200" lvl="0" indent="-457200">
              <a:buFont typeface="+mj-lt"/>
              <a:buAutoNum type="arabicPeriod"/>
            </a:pPr>
            <a:r>
              <a:rPr lang="en-CA" sz="2400" dirty="0" smtClean="0">
                <a:latin typeface="+mn-lt"/>
              </a:rPr>
              <a:t>No </a:t>
            </a:r>
            <a:r>
              <a:rPr lang="en-CA" sz="2400" dirty="0">
                <a:latin typeface="+mn-lt"/>
              </a:rPr>
              <a:t>more port development on Roberts Bank. </a:t>
            </a:r>
            <a:endParaRPr lang="en-CA" sz="2400" dirty="0" smtClean="0">
              <a:latin typeface="+mn-lt"/>
            </a:endParaRPr>
          </a:p>
          <a:p>
            <a:pPr marL="457200" lvl="0" indent="-457200">
              <a:buFont typeface="+mj-lt"/>
              <a:buAutoNum type="arabicPeriod"/>
            </a:pPr>
            <a:r>
              <a:rPr lang="en-CA" sz="2400" dirty="0" smtClean="0">
                <a:latin typeface="+mn-lt"/>
              </a:rPr>
              <a:t>Diversify </a:t>
            </a:r>
            <a:r>
              <a:rPr lang="en-CA" sz="2400" dirty="0">
                <a:latin typeface="+mn-lt"/>
              </a:rPr>
              <a:t>trade expansion by maximizing the potential of the port facilities at Prince Rupert. </a:t>
            </a:r>
          </a:p>
          <a:p>
            <a:endParaRPr lang="en-US" dirty="0"/>
          </a:p>
        </p:txBody>
      </p:sp>
    </p:spTree>
    <p:extLst>
      <p:ext uri="{BB962C8B-B14F-4D97-AF65-F5344CB8AC3E}">
        <p14:creationId xmlns:p14="http://schemas.microsoft.com/office/powerpoint/2010/main" val="30799955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eq4.85x6.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1476" y="1257299"/>
            <a:ext cx="2655023" cy="3289301"/>
          </a:xfrm>
          <a:prstGeom prst="rect">
            <a:avLst/>
          </a:prstGeom>
        </p:spPr>
      </p:pic>
      <p:pic>
        <p:nvPicPr>
          <p:cNvPr id="7" name="Picture 6" descr="starve4.85x6.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260" y="1270000"/>
            <a:ext cx="2974557" cy="3683000"/>
          </a:xfrm>
          <a:prstGeom prst="rect">
            <a:avLst/>
          </a:prstGeom>
        </p:spPr>
      </p:pic>
      <p:pic>
        <p:nvPicPr>
          <p:cNvPr id="8" name="Picture 7" descr="Bodies4.85x6.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7486" y="2806700"/>
            <a:ext cx="2813913" cy="3479800"/>
          </a:xfrm>
          <a:prstGeom prst="rect">
            <a:avLst/>
          </a:prstGeom>
        </p:spPr>
      </p:pic>
      <p:sp>
        <p:nvSpPr>
          <p:cNvPr id="12" name="TextBox 11"/>
          <p:cNvSpPr txBox="1"/>
          <p:nvPr/>
        </p:nvSpPr>
        <p:spPr>
          <a:xfrm>
            <a:off x="1231900" y="457200"/>
            <a:ext cx="7188200" cy="600164"/>
          </a:xfrm>
          <a:prstGeom prst="rect">
            <a:avLst/>
          </a:prstGeom>
          <a:noFill/>
        </p:spPr>
        <p:txBody>
          <a:bodyPr wrap="square" rtlCol="0">
            <a:spAutoFit/>
          </a:bodyPr>
          <a:lstStyle/>
          <a:p>
            <a:pPr algn="ctr"/>
            <a:r>
              <a:rPr lang="en-US" sz="3300" dirty="0" smtClean="0">
                <a:solidFill>
                  <a:srgbClr val="336666"/>
                </a:solidFill>
                <a:latin typeface="Arial Black"/>
                <a:ea typeface="ＭＳ Ｐゴシック"/>
                <a:cs typeface="+mj-cs"/>
              </a:rPr>
              <a:t>Questions</a:t>
            </a:r>
            <a:endParaRPr lang="en-US" sz="3200" b="1" dirty="0">
              <a:solidFill>
                <a:schemeClr val="tx2"/>
              </a:solidFill>
            </a:endParaRPr>
          </a:p>
        </p:txBody>
      </p:sp>
    </p:spTree>
    <p:extLst>
      <p:ext uri="{BB962C8B-B14F-4D97-AF65-F5344CB8AC3E}">
        <p14:creationId xmlns:p14="http://schemas.microsoft.com/office/powerpoint/2010/main" val="23840166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900" y="0"/>
            <a:ext cx="5130799" cy="6865027"/>
          </a:xfrm>
          <a:prstGeom prst="rect">
            <a:avLst/>
          </a:prstGeom>
        </p:spPr>
      </p:pic>
      <p:sp>
        <p:nvSpPr>
          <p:cNvPr id="4" name="TextBox 3"/>
          <p:cNvSpPr txBox="1"/>
          <p:nvPr/>
        </p:nvSpPr>
        <p:spPr>
          <a:xfrm>
            <a:off x="5715000" y="1460500"/>
            <a:ext cx="3149600" cy="4401205"/>
          </a:xfrm>
          <a:prstGeom prst="rect">
            <a:avLst/>
          </a:prstGeom>
          <a:noFill/>
        </p:spPr>
        <p:txBody>
          <a:bodyPr wrap="square" rtlCol="0">
            <a:spAutoFit/>
          </a:bodyPr>
          <a:lstStyle/>
          <a:p>
            <a:r>
              <a:rPr lang="en-US" sz="2800" dirty="0">
                <a:latin typeface="Calibri"/>
                <a:cs typeface="Calibri"/>
              </a:rPr>
              <a:t>Reference Map for the Salish Sea Bioregion, </a:t>
            </a:r>
            <a:r>
              <a:rPr lang="en-US" sz="2800" dirty="0" smtClean="0">
                <a:latin typeface="Calibri"/>
                <a:cs typeface="Calibri"/>
              </a:rPr>
              <a:t>Salish Sea Atlas Aquila </a:t>
            </a:r>
            <a:r>
              <a:rPr lang="en-US" sz="2800" dirty="0">
                <a:latin typeface="Calibri"/>
                <a:cs typeface="Calibri"/>
              </a:rPr>
              <a:t>Flower, </a:t>
            </a:r>
            <a:r>
              <a:rPr lang="en-US" sz="2800" dirty="0" smtClean="0">
                <a:latin typeface="Calibri"/>
                <a:cs typeface="Calibri"/>
              </a:rPr>
              <a:t>2020</a:t>
            </a:r>
            <a:r>
              <a:rPr lang="en-US" sz="2800" dirty="0">
                <a:latin typeface="Calibri"/>
                <a:cs typeface="Calibri"/>
              </a:rPr>
              <a:t>.</a:t>
            </a:r>
            <a:endParaRPr lang="en-US" sz="2800" dirty="0" smtClean="0">
              <a:latin typeface="Calibri"/>
              <a:cs typeface="Calibri"/>
            </a:endParaRPr>
          </a:p>
          <a:p>
            <a:r>
              <a:rPr lang="en-US" sz="2800" dirty="0" smtClean="0">
                <a:latin typeface="Calibri"/>
                <a:cs typeface="Calibri"/>
              </a:rPr>
              <a:t>Encompassing:</a:t>
            </a:r>
          </a:p>
          <a:p>
            <a:pPr marL="457200" indent="-457200">
              <a:buFont typeface="Wingdings" charset="2"/>
              <a:buChar char="v"/>
            </a:pPr>
            <a:r>
              <a:rPr lang="en-US" sz="2800" dirty="0" smtClean="0">
                <a:latin typeface="Calibri"/>
                <a:cs typeface="Calibri"/>
              </a:rPr>
              <a:t>Straits of Georgia</a:t>
            </a:r>
          </a:p>
          <a:p>
            <a:pPr marL="457200" indent="-457200">
              <a:buFont typeface="Wingdings" charset="2"/>
              <a:buChar char="v"/>
            </a:pPr>
            <a:r>
              <a:rPr lang="en-US" sz="2800" dirty="0" smtClean="0">
                <a:latin typeface="Calibri"/>
                <a:cs typeface="Calibri"/>
              </a:rPr>
              <a:t>Puget Sound</a:t>
            </a:r>
          </a:p>
          <a:p>
            <a:pPr marL="457200" indent="-457200">
              <a:buFont typeface="Wingdings" charset="2"/>
              <a:buChar char="v"/>
            </a:pPr>
            <a:r>
              <a:rPr lang="en-US" sz="2800" dirty="0" smtClean="0">
                <a:latin typeface="Calibri"/>
                <a:cs typeface="Calibri"/>
              </a:rPr>
              <a:t>Strait of Juan de Fuca</a:t>
            </a:r>
            <a:endParaRPr lang="en-US" sz="2800" dirty="0">
              <a:latin typeface="Calibri"/>
              <a:cs typeface="Calibri"/>
            </a:endParaRPr>
          </a:p>
        </p:txBody>
      </p:sp>
      <p:sp>
        <p:nvSpPr>
          <p:cNvPr id="6" name="Notched Right Arrow 5"/>
          <p:cNvSpPr/>
          <p:nvPr/>
        </p:nvSpPr>
        <p:spPr>
          <a:xfrm rot="2019738">
            <a:off x="1511300" y="2793994"/>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FF0000"/>
                </a:solidFill>
              </a:rPr>
              <a:t>Roberts Bank</a:t>
            </a:r>
            <a:endParaRPr lang="en-US" sz="1100" b="1" dirty="0">
              <a:solidFill>
                <a:srgbClr val="FF0000"/>
              </a:solidFill>
            </a:endParaRPr>
          </a:p>
        </p:txBody>
      </p:sp>
    </p:spTree>
    <p:extLst>
      <p:ext uri="{BB962C8B-B14F-4D97-AF65-F5344CB8AC3E}">
        <p14:creationId xmlns:p14="http://schemas.microsoft.com/office/powerpoint/2010/main" val="172161683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900" y="1181100"/>
            <a:ext cx="8267700" cy="5371530"/>
          </a:xfrm>
          <a:prstGeom prst="rect">
            <a:avLst/>
          </a:prstGeom>
        </p:spPr>
      </p:pic>
      <p:sp>
        <p:nvSpPr>
          <p:cNvPr id="6" name="TextBox 5"/>
          <p:cNvSpPr txBox="1"/>
          <p:nvPr/>
        </p:nvSpPr>
        <p:spPr>
          <a:xfrm>
            <a:off x="355600" y="266700"/>
            <a:ext cx="8597900" cy="707886"/>
          </a:xfrm>
          <a:prstGeom prst="rect">
            <a:avLst/>
          </a:prstGeom>
          <a:noFill/>
        </p:spPr>
        <p:txBody>
          <a:bodyPr wrap="square" rtlCol="0">
            <a:spAutoFit/>
          </a:bodyPr>
          <a:lstStyle/>
          <a:p>
            <a:pPr algn="ctr"/>
            <a:r>
              <a:rPr lang="en-US" sz="4000" dirty="0">
                <a:latin typeface="Calibri"/>
                <a:cs typeface="Calibri"/>
              </a:rPr>
              <a:t>Salish </a:t>
            </a:r>
            <a:r>
              <a:rPr lang="en-US" sz="4000" dirty="0" smtClean="0">
                <a:latin typeface="Calibri"/>
                <a:cs typeface="Calibri"/>
              </a:rPr>
              <a:t>Sea From Space</a:t>
            </a:r>
            <a:endParaRPr lang="en-US" sz="4000" dirty="0">
              <a:latin typeface="Calibri"/>
              <a:cs typeface="Calibri"/>
            </a:endParaRPr>
          </a:p>
        </p:txBody>
      </p:sp>
      <p:sp>
        <p:nvSpPr>
          <p:cNvPr id="2" name="TextBox 1"/>
          <p:cNvSpPr txBox="1"/>
          <p:nvPr/>
        </p:nvSpPr>
        <p:spPr>
          <a:xfrm>
            <a:off x="5803900" y="1422400"/>
            <a:ext cx="1968500" cy="523220"/>
          </a:xfrm>
          <a:prstGeom prst="rect">
            <a:avLst/>
          </a:prstGeom>
          <a:noFill/>
        </p:spPr>
        <p:txBody>
          <a:bodyPr wrap="square" rtlCol="0">
            <a:spAutoFit/>
          </a:bodyPr>
          <a:lstStyle/>
          <a:p>
            <a:r>
              <a:rPr lang="en-US" b="1" dirty="0" smtClean="0">
                <a:solidFill>
                  <a:schemeClr val="bg1"/>
                </a:solidFill>
              </a:rPr>
              <a:t>International Space Station NASA 2020</a:t>
            </a:r>
            <a:endParaRPr lang="en-US" b="1" dirty="0">
              <a:solidFill>
                <a:schemeClr val="bg1"/>
              </a:solidFill>
            </a:endParaRPr>
          </a:p>
        </p:txBody>
      </p:sp>
    </p:spTree>
    <p:extLst>
      <p:ext uri="{BB962C8B-B14F-4D97-AF65-F5344CB8AC3E}">
        <p14:creationId xmlns:p14="http://schemas.microsoft.com/office/powerpoint/2010/main" val="358397971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1500" y="-177800"/>
            <a:ext cx="7988300" cy="355600"/>
          </a:xfrm>
          <a:prstGeom prst="rect">
            <a:avLst/>
          </a:prstGeom>
        </p:spPr>
        <p:txBody>
          <a:bodyPr/>
          <a:lst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Arial Black" charset="0"/>
                <a:ea typeface="ＭＳ Ｐゴシック" charset="0"/>
              </a:defRPr>
            </a:lvl2pPr>
            <a:lvl3pPr algn="l" rtl="0" eaLnBrk="1" fontAlgn="base" hangingPunct="1">
              <a:spcBef>
                <a:spcPct val="0"/>
              </a:spcBef>
              <a:spcAft>
                <a:spcPct val="0"/>
              </a:spcAft>
              <a:defRPr sz="3300">
                <a:solidFill>
                  <a:schemeClr val="tx2"/>
                </a:solidFill>
                <a:latin typeface="Arial Black" charset="0"/>
                <a:ea typeface="ＭＳ Ｐゴシック" charset="0"/>
              </a:defRPr>
            </a:lvl3pPr>
            <a:lvl4pPr algn="l" rtl="0" eaLnBrk="1" fontAlgn="base" hangingPunct="1">
              <a:spcBef>
                <a:spcPct val="0"/>
              </a:spcBef>
              <a:spcAft>
                <a:spcPct val="0"/>
              </a:spcAft>
              <a:defRPr sz="3300">
                <a:solidFill>
                  <a:schemeClr val="tx2"/>
                </a:solidFill>
                <a:latin typeface="Arial Black" charset="0"/>
                <a:ea typeface="ＭＳ Ｐゴシック" charset="0"/>
              </a:defRPr>
            </a:lvl4pPr>
            <a:lvl5pPr algn="l" rtl="0" eaLnBrk="1" fontAlgn="base" hangingPunct="1">
              <a:spcBef>
                <a:spcPct val="0"/>
              </a:spcBef>
              <a:spcAft>
                <a:spcPct val="0"/>
              </a:spcAft>
              <a:defRPr sz="3300">
                <a:solidFill>
                  <a:schemeClr val="tx2"/>
                </a:solidFill>
                <a:latin typeface="Arial Black" charset="0"/>
                <a:ea typeface="ＭＳ Ｐゴシック" charset="0"/>
              </a:defRPr>
            </a:lvl5pPr>
            <a:lvl6pPr marL="457200" algn="l" rtl="0" eaLnBrk="1" fontAlgn="base" hangingPunct="1">
              <a:spcBef>
                <a:spcPct val="0"/>
              </a:spcBef>
              <a:spcAft>
                <a:spcPct val="0"/>
              </a:spcAft>
              <a:defRPr sz="3300">
                <a:solidFill>
                  <a:schemeClr val="tx2"/>
                </a:solidFill>
                <a:latin typeface="Arial Black" charset="0"/>
                <a:ea typeface="ＭＳ Ｐゴシック" charset="0"/>
              </a:defRPr>
            </a:lvl6pPr>
            <a:lvl7pPr marL="914400" algn="l" rtl="0" eaLnBrk="1" fontAlgn="base" hangingPunct="1">
              <a:spcBef>
                <a:spcPct val="0"/>
              </a:spcBef>
              <a:spcAft>
                <a:spcPct val="0"/>
              </a:spcAft>
              <a:defRPr sz="3300">
                <a:solidFill>
                  <a:schemeClr val="tx2"/>
                </a:solidFill>
                <a:latin typeface="Arial Black" charset="0"/>
                <a:ea typeface="ＭＳ Ｐゴシック" charset="0"/>
              </a:defRPr>
            </a:lvl7pPr>
            <a:lvl8pPr marL="1371600" algn="l" rtl="0" eaLnBrk="1" fontAlgn="base" hangingPunct="1">
              <a:spcBef>
                <a:spcPct val="0"/>
              </a:spcBef>
              <a:spcAft>
                <a:spcPct val="0"/>
              </a:spcAft>
              <a:defRPr sz="3300">
                <a:solidFill>
                  <a:schemeClr val="tx2"/>
                </a:solidFill>
                <a:latin typeface="Arial Black" charset="0"/>
                <a:ea typeface="ＭＳ Ｐゴシック" charset="0"/>
              </a:defRPr>
            </a:lvl8pPr>
            <a:lvl9pPr marL="1828800" algn="l" rtl="0" eaLnBrk="1" fontAlgn="base" hangingPunct="1">
              <a:spcBef>
                <a:spcPct val="0"/>
              </a:spcBef>
              <a:spcAft>
                <a:spcPct val="0"/>
              </a:spcAft>
              <a:defRPr sz="3300">
                <a:solidFill>
                  <a:schemeClr val="tx2"/>
                </a:solidFill>
                <a:latin typeface="Arial Black" charset="0"/>
                <a:ea typeface="ＭＳ Ｐゴシック" charset="0"/>
              </a:defRPr>
            </a:lvl9pPr>
          </a:lstStyle>
          <a:p>
            <a:endParaRPr lang="en-US" dirty="0" smtClean="0"/>
          </a:p>
          <a:p>
            <a:r>
              <a:rPr lang="en-US" dirty="0" smtClean="0"/>
              <a:t>Fraser Estuary</a:t>
            </a:r>
            <a:endParaRPr lang="en-US" dirty="0"/>
          </a:p>
        </p:txBody>
      </p:sp>
      <p:pic>
        <p:nvPicPr>
          <p:cNvPr id="4" name="Picture 3" descr="1-Fraser Esutary.jpe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643" y="1193800"/>
            <a:ext cx="8208358" cy="5329890"/>
          </a:xfrm>
          <a:prstGeom prst="rect">
            <a:avLst/>
          </a:prstGeom>
        </p:spPr>
      </p:pic>
      <p:sp>
        <p:nvSpPr>
          <p:cNvPr id="5" name="TextBox 4"/>
          <p:cNvSpPr txBox="1"/>
          <p:nvPr/>
        </p:nvSpPr>
        <p:spPr>
          <a:xfrm>
            <a:off x="2657060" y="2988122"/>
            <a:ext cx="1238536" cy="307777"/>
          </a:xfrm>
          <a:prstGeom prst="rect">
            <a:avLst/>
          </a:prstGeom>
          <a:noFill/>
        </p:spPr>
        <p:txBody>
          <a:bodyPr wrap="square" rtlCol="0">
            <a:spAutoFit/>
          </a:bodyPr>
          <a:lstStyle/>
          <a:p>
            <a:r>
              <a:rPr lang="en-US" dirty="0" smtClean="0"/>
              <a:t>YVR</a:t>
            </a:r>
            <a:endParaRPr lang="en-US" dirty="0"/>
          </a:p>
        </p:txBody>
      </p:sp>
      <p:sp>
        <p:nvSpPr>
          <p:cNvPr id="6" name="Rectangle 5"/>
          <p:cNvSpPr/>
          <p:nvPr/>
        </p:nvSpPr>
        <p:spPr>
          <a:xfrm>
            <a:off x="1539030" y="27378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YVR  Runway Expansion </a:t>
            </a:r>
            <a:endParaRPr lang="en-US" b="1" dirty="0">
              <a:solidFill>
                <a:srgbClr val="000000"/>
              </a:solidFill>
            </a:endParaRPr>
          </a:p>
        </p:txBody>
      </p:sp>
      <p:sp>
        <p:nvSpPr>
          <p:cNvPr id="7" name="Rectangle 6"/>
          <p:cNvSpPr/>
          <p:nvPr/>
        </p:nvSpPr>
        <p:spPr>
          <a:xfrm>
            <a:off x="2639015" y="4502474"/>
            <a:ext cx="1301247" cy="9721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Proposed Roberts Bank Terminal 2</a:t>
            </a:r>
            <a:endParaRPr lang="en-US" b="1" dirty="0">
              <a:solidFill>
                <a:srgbClr val="FF0000"/>
              </a:solidFill>
            </a:endParaRPr>
          </a:p>
        </p:txBody>
      </p:sp>
      <p:sp>
        <p:nvSpPr>
          <p:cNvPr id="8" name="Rectangle 7"/>
          <p:cNvSpPr/>
          <p:nvPr/>
        </p:nvSpPr>
        <p:spPr>
          <a:xfrm>
            <a:off x="5852865" y="2994579"/>
            <a:ext cx="1442346" cy="9407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Fraser Surrey Docks Re-configuration</a:t>
            </a:r>
            <a:endParaRPr lang="en-US" b="1" dirty="0">
              <a:solidFill>
                <a:srgbClr val="000000"/>
              </a:solidFill>
            </a:endParaRPr>
          </a:p>
        </p:txBody>
      </p:sp>
      <p:sp>
        <p:nvSpPr>
          <p:cNvPr id="9" name="Rectangle 8"/>
          <p:cNvSpPr/>
          <p:nvPr/>
        </p:nvSpPr>
        <p:spPr>
          <a:xfrm>
            <a:off x="2808741" y="1926927"/>
            <a:ext cx="1332601" cy="9407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Inner </a:t>
            </a:r>
            <a:r>
              <a:rPr lang="en-US" b="1" dirty="0" err="1" smtClean="0">
                <a:solidFill>
                  <a:srgbClr val="000000"/>
                </a:solidFill>
              </a:rPr>
              <a:t>Harbour</a:t>
            </a:r>
            <a:r>
              <a:rPr lang="en-US" b="1" dirty="0" smtClean="0">
                <a:solidFill>
                  <a:srgbClr val="000000"/>
                </a:solidFill>
              </a:rPr>
              <a:t> Terminal Expansions</a:t>
            </a:r>
            <a:endParaRPr lang="en-US" b="1" dirty="0">
              <a:solidFill>
                <a:srgbClr val="000000"/>
              </a:solidFill>
            </a:endParaRPr>
          </a:p>
        </p:txBody>
      </p:sp>
      <p:sp>
        <p:nvSpPr>
          <p:cNvPr id="10" name="Rectangle 9"/>
          <p:cNvSpPr/>
          <p:nvPr/>
        </p:nvSpPr>
        <p:spPr>
          <a:xfrm>
            <a:off x="5493929" y="1724648"/>
            <a:ext cx="1536411" cy="1066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Trans Mountain Pipeline</a:t>
            </a:r>
            <a:endParaRPr lang="en-US" b="1" dirty="0">
              <a:solidFill>
                <a:srgbClr val="000000"/>
              </a:solidFill>
            </a:endParaRPr>
          </a:p>
        </p:txBody>
      </p:sp>
      <p:sp>
        <p:nvSpPr>
          <p:cNvPr id="11" name="Rectangle 10"/>
          <p:cNvSpPr/>
          <p:nvPr/>
        </p:nvSpPr>
        <p:spPr>
          <a:xfrm>
            <a:off x="5940437" y="4447631"/>
            <a:ext cx="1410990" cy="9251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Proposed LNG Export Terminal</a:t>
            </a:r>
            <a:endParaRPr lang="en-US" b="1" dirty="0">
              <a:solidFill>
                <a:srgbClr val="000000"/>
              </a:solidFill>
            </a:endParaRPr>
          </a:p>
        </p:txBody>
      </p:sp>
      <p:sp>
        <p:nvSpPr>
          <p:cNvPr id="12" name="Rectangle 11"/>
          <p:cNvSpPr/>
          <p:nvPr/>
        </p:nvSpPr>
        <p:spPr>
          <a:xfrm>
            <a:off x="2935023" y="3186713"/>
            <a:ext cx="1003371" cy="11916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Second Cruise Ship Terminal</a:t>
            </a:r>
            <a:endParaRPr lang="en-US" b="1" dirty="0">
              <a:solidFill>
                <a:srgbClr val="000000"/>
              </a:solidFill>
            </a:endParaRPr>
          </a:p>
        </p:txBody>
      </p:sp>
      <p:sp>
        <p:nvSpPr>
          <p:cNvPr id="13" name="Rectangle 12"/>
          <p:cNvSpPr/>
          <p:nvPr/>
        </p:nvSpPr>
        <p:spPr>
          <a:xfrm>
            <a:off x="4292601" y="1970420"/>
            <a:ext cx="1130300" cy="9124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Navigation Channel Dredging </a:t>
            </a:r>
            <a:endParaRPr lang="en-US" b="1" dirty="0">
              <a:solidFill>
                <a:srgbClr val="000000"/>
              </a:solidFill>
            </a:endParaRPr>
          </a:p>
        </p:txBody>
      </p:sp>
      <p:sp>
        <p:nvSpPr>
          <p:cNvPr id="14" name="Rectangle 13"/>
          <p:cNvSpPr/>
          <p:nvPr/>
        </p:nvSpPr>
        <p:spPr>
          <a:xfrm>
            <a:off x="7376218" y="3260641"/>
            <a:ext cx="1221682" cy="12857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Industrial expansion on Agricultural Lands </a:t>
            </a:r>
            <a:endParaRPr lang="en-US" b="1" dirty="0">
              <a:solidFill>
                <a:srgbClr val="000000"/>
              </a:solidFill>
            </a:endParaRPr>
          </a:p>
        </p:txBody>
      </p:sp>
      <p:sp>
        <p:nvSpPr>
          <p:cNvPr id="15" name="Rectangle 14"/>
          <p:cNvSpPr/>
          <p:nvPr/>
        </p:nvSpPr>
        <p:spPr>
          <a:xfrm>
            <a:off x="7101984" y="2085428"/>
            <a:ext cx="1076816" cy="8310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Gravel Extraction </a:t>
            </a:r>
            <a:endParaRPr lang="en-US" b="1" dirty="0">
              <a:solidFill>
                <a:srgbClr val="000000"/>
              </a:solidFill>
            </a:endParaRPr>
          </a:p>
        </p:txBody>
      </p:sp>
      <p:sp>
        <p:nvSpPr>
          <p:cNvPr id="16" name="Rectangle 15"/>
          <p:cNvSpPr/>
          <p:nvPr/>
        </p:nvSpPr>
        <p:spPr>
          <a:xfrm>
            <a:off x="993218" y="3683715"/>
            <a:ext cx="1536412" cy="1081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Sea Level Rise and Climate Change</a:t>
            </a:r>
          </a:p>
          <a:p>
            <a:pPr algn="ctr"/>
            <a:endParaRPr lang="en-US" dirty="0"/>
          </a:p>
        </p:txBody>
      </p:sp>
      <p:sp>
        <p:nvSpPr>
          <p:cNvPr id="17" name="Rectangle 16"/>
          <p:cNvSpPr/>
          <p:nvPr/>
        </p:nvSpPr>
        <p:spPr>
          <a:xfrm>
            <a:off x="4307630" y="3797166"/>
            <a:ext cx="1583444" cy="799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Airport Jet Fuel Storage</a:t>
            </a:r>
            <a:endParaRPr lang="en-US" b="1" dirty="0">
              <a:solidFill>
                <a:srgbClr val="000000"/>
              </a:solidFill>
            </a:endParaRPr>
          </a:p>
        </p:txBody>
      </p:sp>
      <p:sp>
        <p:nvSpPr>
          <p:cNvPr id="18" name="Rectangle 17"/>
          <p:cNvSpPr/>
          <p:nvPr/>
        </p:nvSpPr>
        <p:spPr>
          <a:xfrm>
            <a:off x="4038600" y="4635500"/>
            <a:ext cx="1587500" cy="71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chemeClr val="tx1"/>
                </a:solidFill>
              </a:rPr>
              <a:t>Deltaport</a:t>
            </a:r>
            <a:r>
              <a:rPr lang="en-US" b="1" dirty="0" smtClean="0">
                <a:solidFill>
                  <a:schemeClr val="tx1"/>
                </a:solidFill>
              </a:rPr>
              <a:t> Berth Four</a:t>
            </a:r>
            <a:endParaRPr lang="en-US" b="1" dirty="0">
              <a:solidFill>
                <a:schemeClr val="tx1"/>
              </a:solidFill>
            </a:endParaRPr>
          </a:p>
        </p:txBody>
      </p:sp>
      <p:sp>
        <p:nvSpPr>
          <p:cNvPr id="19" name="Rectangle 18"/>
          <p:cNvSpPr/>
          <p:nvPr/>
        </p:nvSpPr>
        <p:spPr>
          <a:xfrm>
            <a:off x="4167930" y="2953783"/>
            <a:ext cx="1426668" cy="7839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Massey Tunnel Replacement </a:t>
            </a:r>
            <a:endParaRPr lang="en-US" b="1" dirty="0">
              <a:solidFill>
                <a:srgbClr val="000000"/>
              </a:solidFill>
            </a:endParaRPr>
          </a:p>
        </p:txBody>
      </p:sp>
      <p:sp>
        <p:nvSpPr>
          <p:cNvPr id="20" name="TextBox 19"/>
          <p:cNvSpPr txBox="1"/>
          <p:nvPr/>
        </p:nvSpPr>
        <p:spPr>
          <a:xfrm>
            <a:off x="698500" y="5880100"/>
            <a:ext cx="7620000" cy="400110"/>
          </a:xfrm>
          <a:prstGeom prst="rect">
            <a:avLst/>
          </a:prstGeom>
          <a:noFill/>
        </p:spPr>
        <p:txBody>
          <a:bodyPr wrap="square" rtlCol="0">
            <a:spAutoFit/>
          </a:bodyPr>
          <a:lstStyle/>
          <a:p>
            <a:r>
              <a:rPr lang="en-US" sz="2000" dirty="0" smtClean="0">
                <a:solidFill>
                  <a:srgbClr val="FFFFFF"/>
                </a:solidFill>
              </a:rPr>
              <a:t>Ever increasing vessel traffic through an already congested area</a:t>
            </a:r>
            <a:endParaRPr lang="en-US" sz="2000" dirty="0">
              <a:solidFill>
                <a:srgbClr val="FFFFFF"/>
              </a:solidFill>
            </a:endParaRPr>
          </a:p>
        </p:txBody>
      </p:sp>
    </p:spTree>
    <p:extLst>
      <p:ext uri="{BB962C8B-B14F-4D97-AF65-F5344CB8AC3E}">
        <p14:creationId xmlns:p14="http://schemas.microsoft.com/office/powerpoint/2010/main" val="20419207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749300" y="127000"/>
            <a:ext cx="7772400" cy="711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CA" dirty="0" smtClean="0"/>
              <a:t>Fraser Estuary Today</a:t>
            </a:r>
            <a:endParaRPr dirty="0"/>
          </a:p>
        </p:txBody>
      </p:sp>
      <p:pic>
        <p:nvPicPr>
          <p:cNvPr id="102" name="Google Shape;102;p3"/>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a:stretch/>
        </p:blipFill>
        <p:spPr>
          <a:xfrm>
            <a:off x="584200" y="897709"/>
            <a:ext cx="8153400" cy="5528491"/>
          </a:xfrm>
          <a:prstGeom prst="rect">
            <a:avLst/>
          </a:prstGeom>
          <a:noFill/>
          <a:ln>
            <a:noFill/>
          </a:ln>
        </p:spPr>
      </p:pic>
      <p:sp>
        <p:nvSpPr>
          <p:cNvPr id="2" name="TextBox 1"/>
          <p:cNvSpPr txBox="1"/>
          <p:nvPr/>
        </p:nvSpPr>
        <p:spPr>
          <a:xfrm>
            <a:off x="3162300" y="2515612"/>
            <a:ext cx="5892800" cy="3785652"/>
          </a:xfrm>
          <a:prstGeom prst="rect">
            <a:avLst/>
          </a:prstGeom>
          <a:noFill/>
        </p:spPr>
        <p:txBody>
          <a:bodyPr wrap="square" rtlCol="0">
            <a:spAutoFit/>
          </a:bodyPr>
          <a:lstStyle/>
          <a:p>
            <a:pPr marL="342900" indent="-342900">
              <a:buFont typeface="Wingdings" charset="2"/>
              <a:buChar char="ü"/>
            </a:pPr>
            <a:r>
              <a:rPr lang="en-US" sz="2400" b="1" dirty="0" smtClean="0"/>
              <a:t>Heavily </a:t>
            </a:r>
            <a:r>
              <a:rPr lang="en-US" sz="2400" b="1" dirty="0" err="1" smtClean="0"/>
              <a:t>dyked</a:t>
            </a:r>
            <a:r>
              <a:rPr lang="en-US" sz="2400" b="1" dirty="0" smtClean="0"/>
              <a:t>, river and estuary</a:t>
            </a:r>
            <a:endParaRPr lang="en-US" sz="2400" b="1" dirty="0"/>
          </a:p>
          <a:p>
            <a:pPr marL="342900" indent="-342900">
              <a:buFont typeface="Wingdings" charset="2"/>
              <a:buChar char="ü"/>
            </a:pPr>
            <a:r>
              <a:rPr lang="en-US" sz="2400" b="1" dirty="0" smtClean="0"/>
              <a:t>Canneries, </a:t>
            </a:r>
            <a:r>
              <a:rPr lang="en-US" sz="2400" b="1" dirty="0"/>
              <a:t>or what is left of them</a:t>
            </a:r>
          </a:p>
          <a:p>
            <a:pPr marL="342900" indent="-342900">
              <a:buFont typeface="Wingdings" charset="2"/>
              <a:buChar char="ü"/>
            </a:pPr>
            <a:r>
              <a:rPr lang="en-US" sz="2400" b="1" dirty="0"/>
              <a:t>YVR Airport</a:t>
            </a:r>
          </a:p>
          <a:p>
            <a:pPr marL="342900" indent="-342900">
              <a:buFont typeface="Wingdings" charset="2"/>
              <a:buChar char="ü"/>
            </a:pPr>
            <a:r>
              <a:rPr lang="en-US" sz="2400" b="1" dirty="0"/>
              <a:t>Iona and South Arm Jetties</a:t>
            </a:r>
          </a:p>
          <a:p>
            <a:pPr marL="342900" indent="-342900">
              <a:buFont typeface="Wingdings" charset="2"/>
              <a:buChar char="ü"/>
            </a:pPr>
            <a:r>
              <a:rPr lang="en-US" sz="2400" b="1" dirty="0" err="1"/>
              <a:t>Deltaport</a:t>
            </a:r>
            <a:r>
              <a:rPr lang="en-US" sz="2400" b="1" dirty="0"/>
              <a:t> and BC Ferry Causeways</a:t>
            </a:r>
          </a:p>
          <a:p>
            <a:pPr marL="342900" indent="-342900">
              <a:buFont typeface="Wingdings" charset="2"/>
              <a:buChar char="ü"/>
            </a:pPr>
            <a:r>
              <a:rPr lang="en-US" sz="2400" b="1" dirty="0" err="1"/>
              <a:t>Westshore</a:t>
            </a:r>
            <a:r>
              <a:rPr lang="en-US" sz="2400" b="1" dirty="0"/>
              <a:t> Coal Terminal</a:t>
            </a:r>
          </a:p>
          <a:p>
            <a:pPr marL="342900" indent="-342900">
              <a:buFont typeface="Wingdings" charset="2"/>
              <a:buChar char="ü"/>
            </a:pPr>
            <a:r>
              <a:rPr lang="en-US" sz="2400" b="1" dirty="0" err="1"/>
              <a:t>Deltaport</a:t>
            </a:r>
            <a:r>
              <a:rPr lang="en-US" sz="2400" b="1" dirty="0"/>
              <a:t> Container Terminal</a:t>
            </a:r>
            <a:endParaRPr lang="en-US" sz="2400" b="1" dirty="0" smtClean="0"/>
          </a:p>
          <a:p>
            <a:pPr marL="342900" indent="-342900">
              <a:buFont typeface="Wingdings" charset="2"/>
              <a:buChar char="ü"/>
            </a:pPr>
            <a:r>
              <a:rPr lang="en-US" sz="2400" b="1" dirty="0" smtClean="0"/>
              <a:t>Amazon and other warehouses</a:t>
            </a:r>
          </a:p>
          <a:p>
            <a:pPr marL="342900" indent="-342900">
              <a:buFont typeface="Wingdings" charset="2"/>
              <a:buChar char="ü"/>
            </a:pPr>
            <a:r>
              <a:rPr lang="en-US" sz="2400" b="1" dirty="0" smtClean="0"/>
              <a:t>Shopping Mall</a:t>
            </a:r>
            <a:endParaRPr lang="en-US" sz="2400" b="1" dirty="0"/>
          </a:p>
          <a:p>
            <a:pPr marL="342900" indent="-342900">
              <a:buFont typeface="Wingdings" charset="2"/>
              <a:buChar char="ü"/>
            </a:pPr>
            <a:r>
              <a:rPr lang="en-US" sz="2400" b="1" dirty="0"/>
              <a:t>And more</a:t>
            </a:r>
          </a:p>
        </p:txBody>
      </p:sp>
      <p:sp>
        <p:nvSpPr>
          <p:cNvPr id="3" name="TextBox 2"/>
          <p:cNvSpPr txBox="1"/>
          <p:nvPr/>
        </p:nvSpPr>
        <p:spPr>
          <a:xfrm>
            <a:off x="1384300" y="1168400"/>
            <a:ext cx="6616700" cy="1046440"/>
          </a:xfrm>
          <a:prstGeom prst="rect">
            <a:avLst/>
          </a:prstGeom>
          <a:noFill/>
        </p:spPr>
        <p:txBody>
          <a:bodyPr wrap="square" rtlCol="0">
            <a:spAutoFit/>
          </a:bodyPr>
          <a:lstStyle/>
          <a:p>
            <a:r>
              <a:rPr lang="en-US" sz="2400" b="1" dirty="0"/>
              <a:t>Wildlife not as bountiful </a:t>
            </a:r>
            <a:r>
              <a:rPr lang="mr-IN" sz="2400" b="1" dirty="0"/>
              <a:t>–</a:t>
            </a:r>
            <a:r>
              <a:rPr lang="en-US" sz="2400" b="1" dirty="0"/>
              <a:t> populations numbers diminishing, some threatened</a:t>
            </a:r>
          </a:p>
          <a:p>
            <a:endParaRPr lang="en-US" dirty="0"/>
          </a:p>
        </p:txBody>
      </p:sp>
      <p:sp>
        <p:nvSpPr>
          <p:cNvPr id="4" name="TextBox 3"/>
          <p:cNvSpPr txBox="1"/>
          <p:nvPr/>
        </p:nvSpPr>
        <p:spPr>
          <a:xfrm>
            <a:off x="6997700" y="5775980"/>
            <a:ext cx="1562100" cy="523220"/>
          </a:xfrm>
          <a:prstGeom prst="rect">
            <a:avLst/>
          </a:prstGeom>
          <a:noFill/>
        </p:spPr>
        <p:txBody>
          <a:bodyPr wrap="square" rtlCol="0">
            <a:spAutoFit/>
          </a:bodyPr>
          <a:lstStyle/>
          <a:p>
            <a:pPr lvl="0"/>
            <a:r>
              <a:rPr lang="en-CA" b="1" dirty="0">
                <a:solidFill>
                  <a:srgbClr val="FFFFFF"/>
                </a:solidFill>
                <a:latin typeface="Calibri"/>
                <a:ea typeface="Calibri"/>
                <a:cs typeface="Calibri"/>
                <a:sym typeface="Calibri"/>
              </a:rPr>
              <a:t>© Yuri </a:t>
            </a:r>
            <a:r>
              <a:rPr lang="en-CA" b="1" dirty="0" err="1">
                <a:solidFill>
                  <a:srgbClr val="FFFFFF"/>
                </a:solidFill>
                <a:latin typeface="Calibri"/>
                <a:ea typeface="Calibri"/>
                <a:cs typeface="Calibri"/>
                <a:sym typeface="Calibri"/>
              </a:rPr>
              <a:t>Chufour</a:t>
            </a:r>
            <a:endParaRPr lang="en-CA" b="1" dirty="0">
              <a:solidFill>
                <a:srgbClr val="FFFFFF"/>
              </a:solidFill>
            </a:endParaRPr>
          </a:p>
          <a:p>
            <a:endParaRPr lang="en-US" b="1" dirty="0">
              <a:solidFill>
                <a:srgbClr val="FFFFFF"/>
              </a:solidFill>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8900"/>
            <a:ext cx="8166100" cy="977900"/>
          </a:xfrm>
        </p:spPr>
        <p:txBody>
          <a:bodyPr/>
          <a:lstStyle/>
          <a:p>
            <a:r>
              <a:rPr lang="en-US" dirty="0" smtClean="0"/>
              <a:t>Despite All That</a:t>
            </a:r>
            <a:r>
              <a:rPr lang="mr-IN" dirty="0" smtClean="0"/>
              <a:t>…</a:t>
            </a:r>
            <a:endParaRPr lang="en-US" dirty="0"/>
          </a:p>
        </p:txBody>
      </p:sp>
      <p:sp>
        <p:nvSpPr>
          <p:cNvPr id="3" name="Text Placeholder 2"/>
          <p:cNvSpPr>
            <a:spLocks noGrp="1"/>
          </p:cNvSpPr>
          <p:nvPr>
            <p:ph idx="1"/>
          </p:nvPr>
        </p:nvSpPr>
        <p:spPr>
          <a:xfrm>
            <a:off x="457200" y="1600200"/>
            <a:ext cx="8458200" cy="5130800"/>
          </a:xfrm>
        </p:spPr>
        <p:txBody>
          <a:bodyPr>
            <a:normAutofit fontScale="92500" lnSpcReduction="20000"/>
          </a:bodyPr>
          <a:lstStyle/>
          <a:p>
            <a:pPr marL="114300" indent="0">
              <a:buNone/>
            </a:pPr>
            <a:r>
              <a:rPr lang="en-US" dirty="0" smtClean="0"/>
              <a:t>Still a key mammal, bird, fish and wildlife habitat:</a:t>
            </a:r>
          </a:p>
          <a:p>
            <a:pPr>
              <a:buFont typeface="Wingdings" charset="2"/>
              <a:buChar char="q"/>
            </a:pPr>
            <a:r>
              <a:rPr lang="en-US" dirty="0" smtClean="0"/>
              <a:t>UN </a:t>
            </a:r>
            <a:r>
              <a:rPr lang="en-US" dirty="0" err="1" smtClean="0"/>
              <a:t>Ramsar</a:t>
            </a:r>
            <a:r>
              <a:rPr lang="en-US" dirty="0" smtClean="0"/>
              <a:t> Convention designation as a wetland of international importance</a:t>
            </a:r>
            <a:endParaRPr lang="en-US" dirty="0"/>
          </a:p>
          <a:p>
            <a:pPr>
              <a:buFont typeface="Wingdings" charset="2"/>
              <a:buChar char="q"/>
            </a:pPr>
            <a:r>
              <a:rPr lang="en-US" dirty="0" smtClean="0"/>
              <a:t>Birdlife International </a:t>
            </a:r>
            <a:r>
              <a:rPr lang="mr-IN" dirty="0" smtClean="0"/>
              <a:t>–</a:t>
            </a:r>
            <a:r>
              <a:rPr lang="en-US" dirty="0" smtClean="0"/>
              <a:t> top Important Bird and Biodiversity Area: in danger </a:t>
            </a:r>
          </a:p>
          <a:p>
            <a:pPr>
              <a:buFont typeface="Wingdings" charset="2"/>
              <a:buChar char="q"/>
            </a:pPr>
            <a:r>
              <a:rPr lang="en-US" dirty="0" smtClean="0"/>
              <a:t>Canada </a:t>
            </a:r>
            <a:r>
              <a:rPr lang="mr-IN" dirty="0" smtClean="0"/>
              <a:t>–</a:t>
            </a:r>
            <a:r>
              <a:rPr lang="en-US" dirty="0" smtClean="0"/>
              <a:t> Key Biodiversity Area (In Progress)</a:t>
            </a:r>
          </a:p>
          <a:p>
            <a:pPr>
              <a:buFont typeface="Wingdings" charset="2"/>
              <a:buChar char="q"/>
            </a:pPr>
            <a:r>
              <a:rPr lang="en-US" dirty="0" smtClean="0"/>
              <a:t>Western Hemisphere Shorebird Reserve Network </a:t>
            </a:r>
            <a:r>
              <a:rPr lang="mr-IN" dirty="0" smtClean="0"/>
              <a:t>–</a:t>
            </a:r>
            <a:r>
              <a:rPr lang="en-US" dirty="0" smtClean="0"/>
              <a:t> site of hemispheric importance</a:t>
            </a:r>
          </a:p>
          <a:p>
            <a:pPr>
              <a:buFont typeface="Wingdings" charset="2"/>
              <a:buChar char="q"/>
            </a:pPr>
            <a:r>
              <a:rPr lang="en-US" dirty="0" smtClean="0"/>
              <a:t>BC Wildlife Management Area </a:t>
            </a:r>
            <a:r>
              <a:rPr lang="mr-IN" dirty="0" smtClean="0"/>
              <a:t>–</a:t>
            </a:r>
            <a:r>
              <a:rPr lang="en-US" dirty="0" smtClean="0"/>
              <a:t> “</a:t>
            </a:r>
            <a:r>
              <a:rPr lang="en-CA" dirty="0" smtClean="0"/>
              <a:t>critical </a:t>
            </a:r>
            <a:r>
              <a:rPr lang="en-CA" dirty="0"/>
              <a:t>wintering grounds for the highest number of waterfowl and shorebirds found anywhere in </a:t>
            </a:r>
            <a:r>
              <a:rPr lang="en-CA" dirty="0" smtClean="0"/>
              <a:t>Canada”.</a:t>
            </a:r>
            <a:endParaRPr lang="en-CA" dirty="0"/>
          </a:p>
          <a:p>
            <a:pPr>
              <a:buFont typeface="Wingdings" charset="2"/>
              <a:buChar char="q"/>
            </a:pPr>
            <a:endParaRPr lang="en-US" dirty="0" smtClean="0"/>
          </a:p>
          <a:p>
            <a:pPr>
              <a:buFont typeface="Wingdings" charset="2"/>
              <a:buChar char="q"/>
            </a:pPr>
            <a:endParaRPr lang="en-US" dirty="0"/>
          </a:p>
        </p:txBody>
      </p:sp>
    </p:spTree>
    <p:extLst>
      <p:ext uri="{BB962C8B-B14F-4D97-AF65-F5344CB8AC3E}">
        <p14:creationId xmlns:p14="http://schemas.microsoft.com/office/powerpoint/2010/main" val="28725163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RBT2; Too much Harm and Risk and No Justification June 18 2020">
  <a:themeElements>
    <a:clrScheme name="Office Theme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Office Theme">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Office Theme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Office Theme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Office Theme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Office Theme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Office Theme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RBT2; Too much Harm and Risk and No Justification June 18 2020.thmx</Template>
  <TotalTime>2841</TotalTime>
  <Words>1903</Words>
  <Application>Microsoft Macintosh PowerPoint</Application>
  <PresentationFormat>On-screen Show (4:3)</PresentationFormat>
  <Paragraphs>350</Paragraphs>
  <Slides>44</Slides>
  <Notes>15</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RBT2; Too much Harm and Risk and No Justification June 18 2020</vt:lpstr>
      <vt:lpstr>Fraser Estuary: On the Brink of Collapse - Roberts Bank Terminal 2 may be the Tipping Point  By Roger Emsley</vt:lpstr>
      <vt:lpstr>PowerPoint Presentation</vt:lpstr>
      <vt:lpstr>How did we get here?</vt:lpstr>
      <vt:lpstr>PowerPoint Presentation</vt:lpstr>
      <vt:lpstr>PowerPoint Presentation</vt:lpstr>
      <vt:lpstr>PowerPoint Presentation</vt:lpstr>
      <vt:lpstr>PowerPoint Presentation</vt:lpstr>
      <vt:lpstr>Fraser Estuary Today</vt:lpstr>
      <vt:lpstr>Despite All That…</vt:lpstr>
      <vt:lpstr>PowerPoint Presentation</vt:lpstr>
      <vt:lpstr>The Ecology</vt:lpstr>
      <vt:lpstr>Wildlife</vt:lpstr>
      <vt:lpstr>PowerPoint Presentation</vt:lpstr>
      <vt:lpstr>PowerPoint Presentation</vt:lpstr>
      <vt:lpstr>  6 Species of Salmon - Most Fraser Populations are in Trouble</vt:lpstr>
      <vt:lpstr>Wildlife on Roberts Bank</vt:lpstr>
      <vt:lpstr>PowerPoint Presentation</vt:lpstr>
      <vt:lpstr>Over 500,000 Western Sandpipers use the Roberts Bank mudflat on a single day in spring migration </vt:lpstr>
      <vt:lpstr>Western Sandpiper have specialized tongues, used to probe the mud and suck up biofilm</vt:lpstr>
      <vt:lpstr>Snow Geese  - 150,000 or more winter here. Significant Portion of Wrangal Island Population</vt:lpstr>
      <vt:lpstr>The Environment</vt:lpstr>
      <vt:lpstr>Why is Roberts Bank So Rich in Wildlife?   Fraser River Fresh Water Outflow Interacts with the Tides that Creates Rich Biofilm</vt:lpstr>
      <vt:lpstr>Marine (Saltwater) Biofilm</vt:lpstr>
      <vt:lpstr>PowerPoint Presentation</vt:lpstr>
      <vt:lpstr>Threats </vt:lpstr>
      <vt:lpstr>UBC Study Dr. Tara Martin</vt:lpstr>
      <vt:lpstr>https://www.3billionbirds.org/</vt:lpstr>
      <vt:lpstr>PowerPoint Presentation</vt:lpstr>
      <vt:lpstr>T2 Dams the Estuary for Juvenile Salmon and alters Tidal Flows, and Salinity thus degrading the Biofilm</vt:lpstr>
      <vt:lpstr>Air, Noise and Light Pollution, Traffic Congestion on Highways</vt:lpstr>
      <vt:lpstr>PowerPoint Presentation</vt:lpstr>
      <vt:lpstr>Prince Rupert - the Cheaper, Environmentally Superior Alternative to RBT2</vt:lpstr>
      <vt:lpstr>PowerPoint Presentation</vt:lpstr>
      <vt:lpstr>PowerPoint Presentation</vt:lpstr>
      <vt:lpstr>Delta, Richmond and White Rock Councils All Voted to Reject T2</vt:lpstr>
      <vt:lpstr>Roberts Bank Terminal 2 Panel Report</vt:lpstr>
      <vt:lpstr>Significant adverse and cumulative effects:</vt:lpstr>
      <vt:lpstr>Roberts Bank Terminal 2 Final Public Comment Period - Decision Time</vt:lpstr>
      <vt:lpstr>Can we Risk this Happening In the Salish Sea or Juan de Fuca Strait?</vt:lpstr>
      <vt:lpstr>Issues Impacting the Fraser Estuary</vt:lpstr>
      <vt:lpstr>PowerPoint Presentation</vt:lpstr>
      <vt:lpstr>Contact Roger Emsley Against Port Expansion Community Group For More Information: info@againstportexpansion.org</vt:lpstr>
      <vt:lpstr>Actions needed to Save the Estuary</vt:lpstr>
      <vt:lpstr>PowerPoint Presentation</vt:lpstr>
    </vt:vector>
  </TitlesOfParts>
  <Manager/>
  <Company>Emsley Management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Fraser River Estuary  and Roberts Bank</dc:title>
  <dc:subject/>
  <dc:creator>Roger Emsley</dc:creator>
  <cp:keywords/>
  <dc:description/>
  <cp:lastModifiedBy>Roger Emsley</cp:lastModifiedBy>
  <cp:revision>236</cp:revision>
  <cp:lastPrinted>2021-03-21T22:29:11Z</cp:lastPrinted>
  <dcterms:created xsi:type="dcterms:W3CDTF">2021-02-10T21:46:22Z</dcterms:created>
  <dcterms:modified xsi:type="dcterms:W3CDTF">2022-03-17T23:52:48Z</dcterms:modified>
  <cp:category/>
</cp:coreProperties>
</file>